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5"/>
  </p:notesMasterIdLst>
  <p:sldIdLst>
    <p:sldId id="256" r:id="rId2"/>
    <p:sldId id="275" r:id="rId3"/>
    <p:sldId id="274" r:id="rId4"/>
    <p:sldId id="312" r:id="rId5"/>
    <p:sldId id="257" r:id="rId6"/>
    <p:sldId id="272" r:id="rId7"/>
    <p:sldId id="305" r:id="rId8"/>
    <p:sldId id="279" r:id="rId9"/>
    <p:sldId id="276" r:id="rId10"/>
    <p:sldId id="278" r:id="rId11"/>
    <p:sldId id="281" r:id="rId12"/>
    <p:sldId id="280" r:id="rId13"/>
    <p:sldId id="313" r:id="rId14"/>
    <p:sldId id="306" r:id="rId15"/>
    <p:sldId id="284" r:id="rId16"/>
    <p:sldId id="283" r:id="rId17"/>
    <p:sldId id="260" r:id="rId18"/>
    <p:sldId id="307" r:id="rId19"/>
    <p:sldId id="262" r:id="rId20"/>
    <p:sldId id="263" r:id="rId21"/>
    <p:sldId id="285" r:id="rId22"/>
    <p:sldId id="287" r:id="rId23"/>
    <p:sldId id="295" r:id="rId24"/>
    <p:sldId id="288" r:id="rId25"/>
    <p:sldId id="296" r:id="rId26"/>
    <p:sldId id="289" r:id="rId27"/>
    <p:sldId id="291" r:id="rId28"/>
    <p:sldId id="290" r:id="rId29"/>
    <p:sldId id="292" r:id="rId30"/>
    <p:sldId id="293" r:id="rId31"/>
    <p:sldId id="294" r:id="rId32"/>
    <p:sldId id="314" r:id="rId33"/>
    <p:sldId id="301" r:id="rId34"/>
    <p:sldId id="299" r:id="rId35"/>
    <p:sldId id="310" r:id="rId36"/>
    <p:sldId id="311" r:id="rId37"/>
    <p:sldId id="265" r:id="rId38"/>
    <p:sldId id="267" r:id="rId39"/>
    <p:sldId id="359" r:id="rId40"/>
    <p:sldId id="360" r:id="rId41"/>
    <p:sldId id="361" r:id="rId42"/>
    <p:sldId id="364" r:id="rId43"/>
    <p:sldId id="379" r:id="rId44"/>
    <p:sldId id="365" r:id="rId45"/>
    <p:sldId id="366" r:id="rId46"/>
    <p:sldId id="373" r:id="rId47"/>
    <p:sldId id="375" r:id="rId48"/>
    <p:sldId id="376" r:id="rId49"/>
    <p:sldId id="367" r:id="rId50"/>
    <p:sldId id="377" r:id="rId51"/>
    <p:sldId id="378" r:id="rId52"/>
    <p:sldId id="368" r:id="rId53"/>
    <p:sldId id="369" r:id="rId54"/>
    <p:sldId id="380" r:id="rId55"/>
    <p:sldId id="273" r:id="rId56"/>
    <p:sldId id="286" r:id="rId57"/>
    <p:sldId id="264" r:id="rId58"/>
    <p:sldId id="298" r:id="rId59"/>
    <p:sldId id="315" r:id="rId60"/>
    <p:sldId id="316" r:id="rId61"/>
    <p:sldId id="362" r:id="rId62"/>
    <p:sldId id="363"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0" autoAdjust="0"/>
    <p:restoredTop sz="94823" autoAdjust="0"/>
  </p:normalViewPr>
  <p:slideViewPr>
    <p:cSldViewPr snapToGrid="0">
      <p:cViewPr varScale="1">
        <p:scale>
          <a:sx n="76" d="100"/>
          <a:sy n="76" d="100"/>
        </p:scale>
        <p:origin x="568" y="60"/>
      </p:cViewPr>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B5BA07-3433-4F45-8A6F-59C13033FE5B}" type="datetimeFigureOut">
              <a:rPr kumimoji="1" lang="ja-JP" altLang="en-US" smtClean="0"/>
              <a:t>2025/6/1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B502-D9FE-4C5D-82E5-88B1D055C86A}" type="slidenum">
              <a:rPr kumimoji="1" lang="ja-JP" altLang="en-US" smtClean="0"/>
              <a:t>‹#›</a:t>
            </a:fld>
            <a:endParaRPr kumimoji="1" lang="ja-JP" altLang="en-US"/>
          </a:p>
        </p:txBody>
      </p:sp>
    </p:spTree>
    <p:extLst>
      <p:ext uri="{BB962C8B-B14F-4D97-AF65-F5344CB8AC3E}">
        <p14:creationId xmlns:p14="http://schemas.microsoft.com/office/powerpoint/2010/main" val="862495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5"/>
          </p:nvPr>
        </p:nvSpPr>
        <p:spPr/>
        <p:txBody>
          <a:bodyPr/>
          <a:lstStyle/>
          <a:p>
            <a:fld id="{19A5B502-D9FE-4C5D-82E5-88B1D055C86A}" type="slidenum">
              <a:rPr kumimoji="1" lang="ja-JP" altLang="en-US" smtClean="0"/>
              <a:t>5</a:t>
            </a:fld>
            <a:endParaRPr kumimoji="1" lang="ja-JP" altLang="en-US"/>
          </a:p>
        </p:txBody>
      </p:sp>
    </p:spTree>
    <p:extLst>
      <p:ext uri="{BB962C8B-B14F-4D97-AF65-F5344CB8AC3E}">
        <p14:creationId xmlns:p14="http://schemas.microsoft.com/office/powerpoint/2010/main" val="2924483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7AF98-7851-0359-4434-BAED7C5607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BB46E6-29AE-2862-8FF9-2BB24F8A54C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007AA4F-E67A-DBC9-F2F4-98FD6F4DD77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F13A0C6-70E1-3252-448C-2D571925383D}"/>
              </a:ext>
            </a:extLst>
          </p:cNvPr>
          <p:cNvSpPr>
            <a:spLocks noGrp="1"/>
          </p:cNvSpPr>
          <p:nvPr>
            <p:ph type="sldNum" sz="quarter" idx="5"/>
          </p:nvPr>
        </p:nvSpPr>
        <p:spPr/>
        <p:txBody>
          <a:bodyPr/>
          <a:lstStyle/>
          <a:p>
            <a:fld id="{19A5B502-D9FE-4C5D-82E5-88B1D055C86A}" type="slidenum">
              <a:rPr kumimoji="1" lang="ja-JP" altLang="en-US" smtClean="0"/>
              <a:t>68</a:t>
            </a:fld>
            <a:endParaRPr kumimoji="1" lang="ja-JP" altLang="en-US"/>
          </a:p>
        </p:txBody>
      </p:sp>
    </p:spTree>
    <p:extLst>
      <p:ext uri="{BB962C8B-B14F-4D97-AF65-F5344CB8AC3E}">
        <p14:creationId xmlns:p14="http://schemas.microsoft.com/office/powerpoint/2010/main" val="2499964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E47D3-2BA5-6CB5-314A-2C8AA6892C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994A01-FE3C-7C08-BA2B-AEB49657C7B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56B7C5-8868-3339-0FA4-9025DE78940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7165B74-20F3-1058-4015-E40640B41356}"/>
              </a:ext>
            </a:extLst>
          </p:cNvPr>
          <p:cNvSpPr>
            <a:spLocks noGrp="1"/>
          </p:cNvSpPr>
          <p:nvPr>
            <p:ph type="sldNum" sz="quarter" idx="5"/>
          </p:nvPr>
        </p:nvSpPr>
        <p:spPr/>
        <p:txBody>
          <a:bodyPr/>
          <a:lstStyle/>
          <a:p>
            <a:fld id="{19A5B502-D9FE-4C5D-82E5-88B1D055C86A}" type="slidenum">
              <a:rPr kumimoji="1" lang="ja-JP" altLang="en-US" smtClean="0"/>
              <a:t>70</a:t>
            </a:fld>
            <a:endParaRPr kumimoji="1" lang="ja-JP" altLang="en-US"/>
          </a:p>
        </p:txBody>
      </p:sp>
    </p:spTree>
    <p:extLst>
      <p:ext uri="{BB962C8B-B14F-4D97-AF65-F5344CB8AC3E}">
        <p14:creationId xmlns:p14="http://schemas.microsoft.com/office/powerpoint/2010/main" val="4204664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B48B4-7407-533E-BFC7-3700E81F32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DA0357-0AA1-5F60-C509-9E177B64D5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7B3303C-6529-84C6-707F-C9B6B58D96C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7FEA995-5DC9-C423-B294-0757696FC642}"/>
              </a:ext>
            </a:extLst>
          </p:cNvPr>
          <p:cNvSpPr>
            <a:spLocks noGrp="1"/>
          </p:cNvSpPr>
          <p:nvPr>
            <p:ph type="sldNum" sz="quarter" idx="5"/>
          </p:nvPr>
        </p:nvSpPr>
        <p:spPr/>
        <p:txBody>
          <a:bodyPr/>
          <a:lstStyle/>
          <a:p>
            <a:fld id="{19A5B502-D9FE-4C5D-82E5-88B1D055C86A}" type="slidenum">
              <a:rPr kumimoji="1" lang="ja-JP" altLang="en-US" smtClean="0"/>
              <a:t>72</a:t>
            </a:fld>
            <a:endParaRPr kumimoji="1" lang="ja-JP" altLang="en-US"/>
          </a:p>
        </p:txBody>
      </p:sp>
    </p:spTree>
    <p:extLst>
      <p:ext uri="{BB962C8B-B14F-4D97-AF65-F5344CB8AC3E}">
        <p14:creationId xmlns:p14="http://schemas.microsoft.com/office/powerpoint/2010/main" val="2104420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7BBDF-804A-EEDF-1295-40F681A38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06EC7B-8BD7-51D7-8F3D-24CFBCEC9D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74C2356-136F-6998-E51F-26B0AEE7206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D03F935-0937-1C7C-2DAD-2FA575D3FB03}"/>
              </a:ext>
            </a:extLst>
          </p:cNvPr>
          <p:cNvSpPr>
            <a:spLocks noGrp="1"/>
          </p:cNvSpPr>
          <p:nvPr>
            <p:ph type="sldNum" sz="quarter" idx="5"/>
          </p:nvPr>
        </p:nvSpPr>
        <p:spPr/>
        <p:txBody>
          <a:bodyPr/>
          <a:lstStyle/>
          <a:p>
            <a:fld id="{19A5B502-D9FE-4C5D-82E5-88B1D055C86A}" type="slidenum">
              <a:rPr kumimoji="1" lang="ja-JP" altLang="en-US" smtClean="0"/>
              <a:t>6</a:t>
            </a:fld>
            <a:endParaRPr kumimoji="1" lang="ja-JP" altLang="en-US"/>
          </a:p>
        </p:txBody>
      </p:sp>
    </p:spTree>
    <p:extLst>
      <p:ext uri="{BB962C8B-B14F-4D97-AF65-F5344CB8AC3E}">
        <p14:creationId xmlns:p14="http://schemas.microsoft.com/office/powerpoint/2010/main" val="1687287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0D7FD-DC09-0EC5-14D9-5167F7C59E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51969F-A090-1649-CAA5-9F73B97BF14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0BF720-B235-5C92-29D9-ED3971D640B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535019D-F499-4D2D-057B-7664E2527FEC}"/>
              </a:ext>
            </a:extLst>
          </p:cNvPr>
          <p:cNvSpPr>
            <a:spLocks noGrp="1"/>
          </p:cNvSpPr>
          <p:nvPr>
            <p:ph type="sldNum" sz="quarter" idx="5"/>
          </p:nvPr>
        </p:nvSpPr>
        <p:spPr/>
        <p:txBody>
          <a:bodyPr/>
          <a:lstStyle/>
          <a:p>
            <a:fld id="{19A5B502-D9FE-4C5D-82E5-88B1D055C86A}" type="slidenum">
              <a:rPr kumimoji="1" lang="ja-JP" altLang="en-US" smtClean="0"/>
              <a:t>7</a:t>
            </a:fld>
            <a:endParaRPr kumimoji="1" lang="ja-JP" altLang="en-US"/>
          </a:p>
        </p:txBody>
      </p:sp>
    </p:spTree>
    <p:extLst>
      <p:ext uri="{BB962C8B-B14F-4D97-AF65-F5344CB8AC3E}">
        <p14:creationId xmlns:p14="http://schemas.microsoft.com/office/powerpoint/2010/main" val="346831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A5B502-D9FE-4C5D-82E5-88B1D055C86A}" type="slidenum">
              <a:rPr kumimoji="1" lang="ja-JP" altLang="en-US" smtClean="0"/>
              <a:t>9</a:t>
            </a:fld>
            <a:endParaRPr kumimoji="1" lang="ja-JP" altLang="en-US"/>
          </a:p>
        </p:txBody>
      </p:sp>
    </p:spTree>
    <p:extLst>
      <p:ext uri="{BB962C8B-B14F-4D97-AF65-F5344CB8AC3E}">
        <p14:creationId xmlns:p14="http://schemas.microsoft.com/office/powerpoint/2010/main" val="394297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08BE6-6A30-67DF-AC89-32F9F32FE27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146674-9B91-968D-973C-F7BEC13A85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7931742-EB60-21B5-7E62-EF54BA33CF6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1B7341F-404F-1FFE-B326-2C134275913F}"/>
              </a:ext>
            </a:extLst>
          </p:cNvPr>
          <p:cNvSpPr>
            <a:spLocks noGrp="1"/>
          </p:cNvSpPr>
          <p:nvPr>
            <p:ph type="sldNum" sz="quarter" idx="5"/>
          </p:nvPr>
        </p:nvSpPr>
        <p:spPr/>
        <p:txBody>
          <a:bodyPr/>
          <a:lstStyle/>
          <a:p>
            <a:fld id="{19A5B502-D9FE-4C5D-82E5-88B1D055C86A}" type="slidenum">
              <a:rPr kumimoji="1" lang="ja-JP" altLang="en-US" smtClean="0"/>
              <a:t>11</a:t>
            </a:fld>
            <a:endParaRPr kumimoji="1" lang="ja-JP" altLang="en-US"/>
          </a:p>
        </p:txBody>
      </p:sp>
    </p:spTree>
    <p:extLst>
      <p:ext uri="{BB962C8B-B14F-4D97-AF65-F5344CB8AC3E}">
        <p14:creationId xmlns:p14="http://schemas.microsoft.com/office/powerpoint/2010/main" val="1293568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9A5B502-D9FE-4C5D-82E5-88B1D055C86A}" type="slidenum">
              <a:rPr kumimoji="1" lang="ja-JP" altLang="en-US" smtClean="0"/>
              <a:t>47</a:t>
            </a:fld>
            <a:endParaRPr kumimoji="1" lang="ja-JP" altLang="en-US"/>
          </a:p>
        </p:txBody>
      </p:sp>
    </p:spTree>
    <p:extLst>
      <p:ext uri="{BB962C8B-B14F-4D97-AF65-F5344CB8AC3E}">
        <p14:creationId xmlns:p14="http://schemas.microsoft.com/office/powerpoint/2010/main" val="2657454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BC6D8-785F-2617-D32D-23A0A160A17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F1DB80-D0E3-607B-F9B7-044FFD6A11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C1EB722-6EFD-1EF5-07E1-B117C6A498A3}"/>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E9D1F443-E624-D225-61E7-12E11FB0242C}"/>
              </a:ext>
            </a:extLst>
          </p:cNvPr>
          <p:cNvSpPr>
            <a:spLocks noGrp="1"/>
          </p:cNvSpPr>
          <p:nvPr>
            <p:ph type="sldNum" sz="quarter" idx="5"/>
          </p:nvPr>
        </p:nvSpPr>
        <p:spPr/>
        <p:txBody>
          <a:bodyPr/>
          <a:lstStyle/>
          <a:p>
            <a:fld id="{19A5B502-D9FE-4C5D-82E5-88B1D055C86A}" type="slidenum">
              <a:rPr kumimoji="1" lang="ja-JP" altLang="en-US" smtClean="0"/>
              <a:t>65</a:t>
            </a:fld>
            <a:endParaRPr kumimoji="1" lang="ja-JP" altLang="en-US"/>
          </a:p>
        </p:txBody>
      </p:sp>
    </p:spTree>
    <p:extLst>
      <p:ext uri="{BB962C8B-B14F-4D97-AF65-F5344CB8AC3E}">
        <p14:creationId xmlns:p14="http://schemas.microsoft.com/office/powerpoint/2010/main" val="83611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F932F-58A5-9C79-D35E-E0902D2264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503D88F-C106-9F40-7560-B88425C7021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DE630D-9427-2B24-4ACD-709CFE34EE8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B08ADAC-CA55-763B-4919-CFABEB51F6E4}"/>
              </a:ext>
            </a:extLst>
          </p:cNvPr>
          <p:cNvSpPr>
            <a:spLocks noGrp="1"/>
          </p:cNvSpPr>
          <p:nvPr>
            <p:ph type="sldNum" sz="quarter" idx="5"/>
          </p:nvPr>
        </p:nvSpPr>
        <p:spPr/>
        <p:txBody>
          <a:bodyPr/>
          <a:lstStyle/>
          <a:p>
            <a:fld id="{19A5B502-D9FE-4C5D-82E5-88B1D055C86A}" type="slidenum">
              <a:rPr kumimoji="1" lang="ja-JP" altLang="en-US" smtClean="0"/>
              <a:t>66</a:t>
            </a:fld>
            <a:endParaRPr kumimoji="1" lang="ja-JP" altLang="en-US"/>
          </a:p>
        </p:txBody>
      </p:sp>
    </p:spTree>
    <p:extLst>
      <p:ext uri="{BB962C8B-B14F-4D97-AF65-F5344CB8AC3E}">
        <p14:creationId xmlns:p14="http://schemas.microsoft.com/office/powerpoint/2010/main" val="484089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37DD2-B514-3890-D55A-4288D022FB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1530F2-FA60-C9DB-BCBB-DA291D43908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7412CA2-73C2-ECD8-FA06-C6EB0D4EC6E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67DDB90-B8E3-F22B-1970-E53D7CF90C26}"/>
              </a:ext>
            </a:extLst>
          </p:cNvPr>
          <p:cNvSpPr>
            <a:spLocks noGrp="1"/>
          </p:cNvSpPr>
          <p:nvPr>
            <p:ph type="sldNum" sz="quarter" idx="5"/>
          </p:nvPr>
        </p:nvSpPr>
        <p:spPr/>
        <p:txBody>
          <a:bodyPr/>
          <a:lstStyle/>
          <a:p>
            <a:fld id="{19A5B502-D9FE-4C5D-82E5-88B1D055C86A}" type="slidenum">
              <a:rPr kumimoji="1" lang="ja-JP" altLang="en-US" smtClean="0"/>
              <a:t>67</a:t>
            </a:fld>
            <a:endParaRPr kumimoji="1" lang="ja-JP" altLang="en-US"/>
          </a:p>
        </p:txBody>
      </p:sp>
    </p:spTree>
    <p:extLst>
      <p:ext uri="{BB962C8B-B14F-4D97-AF65-F5344CB8AC3E}">
        <p14:creationId xmlns:p14="http://schemas.microsoft.com/office/powerpoint/2010/main" val="1198379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593025-CBDA-E556-5D8F-842B224ACD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D5D3300-4BB6-0046-A7A9-789B28360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6C123F7-1935-CADA-6C28-CA07A707D1D5}"/>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5" name="フッター プレースホルダー 4">
            <a:extLst>
              <a:ext uri="{FF2B5EF4-FFF2-40B4-BE49-F238E27FC236}">
                <a16:creationId xmlns:a16="http://schemas.microsoft.com/office/drawing/2014/main" id="{1A153758-60A8-A699-13E0-3A04BF5EFF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273E06F-5F30-D32C-2D4C-E09EDD5B3829}"/>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2979512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936710-A7EA-F236-F382-ED71D8EFE3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6356B4A-7B52-C6FC-0C12-8FD37274001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AEB4BB9-6489-7D11-5E9F-EADE901B747C}"/>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5" name="フッター プレースホルダー 4">
            <a:extLst>
              <a:ext uri="{FF2B5EF4-FFF2-40B4-BE49-F238E27FC236}">
                <a16:creationId xmlns:a16="http://schemas.microsoft.com/office/drawing/2014/main" id="{E4E05931-33B6-3892-576B-3F723069AF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E747F0-8416-4BDA-E0C5-6390B5FD5BDA}"/>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378847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65DAF28-6DC5-F9B0-4C99-A9DB7122A74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6DA667E-6BA8-81EC-60D9-DFB0DE41A6B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D8F55C-E772-B696-0DC7-EEF642BB79E8}"/>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5" name="フッター プレースホルダー 4">
            <a:extLst>
              <a:ext uri="{FF2B5EF4-FFF2-40B4-BE49-F238E27FC236}">
                <a16:creationId xmlns:a16="http://schemas.microsoft.com/office/drawing/2014/main" id="{235ACB7A-6A4D-C899-9FDD-1096D7490B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154430-1132-BFD8-8F81-C30BCCBCC0EB}"/>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481890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201534-5E1E-288C-5C9C-06C9B33E54D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A6041BE-7741-8049-1C6C-9ADCD7CED9B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346B0FD-08B5-BD46-8C15-8DE3B4BF0B90}"/>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dirty="0"/>
          </a:p>
        </p:txBody>
      </p:sp>
      <p:sp>
        <p:nvSpPr>
          <p:cNvPr id="5" name="フッター プレースホルダー 4">
            <a:extLst>
              <a:ext uri="{FF2B5EF4-FFF2-40B4-BE49-F238E27FC236}">
                <a16:creationId xmlns:a16="http://schemas.microsoft.com/office/drawing/2014/main" id="{EA4E9AE1-6669-D3D2-0534-FF859EB18F42}"/>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7338BA0D-5C2B-E245-D65A-56B758813036}"/>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dirty="0"/>
          </a:p>
        </p:txBody>
      </p:sp>
    </p:spTree>
    <p:extLst>
      <p:ext uri="{BB962C8B-B14F-4D97-AF65-F5344CB8AC3E}">
        <p14:creationId xmlns:p14="http://schemas.microsoft.com/office/powerpoint/2010/main" val="381932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D8C97E-D483-E9E3-C24C-F25A310A6FD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793A176-6172-CC37-B4C5-24948EFDF0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74F0DCA-0DE3-E2AB-5B22-72C76240DB19}"/>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5" name="フッター プレースホルダー 4">
            <a:extLst>
              <a:ext uri="{FF2B5EF4-FFF2-40B4-BE49-F238E27FC236}">
                <a16:creationId xmlns:a16="http://schemas.microsoft.com/office/drawing/2014/main" id="{2AFDC313-FE14-7505-FF76-418A289B11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94485D-D163-DF6F-E324-CCC49AAB8873}"/>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3624684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FC915-82F5-B5FE-F0FF-BB25D2CDF97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ECF093C-483F-E106-834D-F440644EFAA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B8975BE-BE26-4DD6-54DA-CBBD429E623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93451AF-5CBC-D6C1-FAA6-C97A30A220B2}"/>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6" name="フッター プレースホルダー 5">
            <a:extLst>
              <a:ext uri="{FF2B5EF4-FFF2-40B4-BE49-F238E27FC236}">
                <a16:creationId xmlns:a16="http://schemas.microsoft.com/office/drawing/2014/main" id="{F1B88BF5-44F6-60BB-10CA-A41D05C53E9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81CB7B-A5AF-8BD4-5ADA-D12C589428B1}"/>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384860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FF1F67-B917-B758-277A-26F23F72B9D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782F84E-6ECA-A5C2-6C31-A41C598C11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6D45A6D-CD00-0972-C6B2-D8A42D688B5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C7E6605-46F6-93F9-37D2-0F7CA41D57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16B24E7-0875-F79C-848F-31FFB480EB1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752629C-A6F7-73AC-E159-3D530298D7BA}"/>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8" name="フッター プレースホルダー 7">
            <a:extLst>
              <a:ext uri="{FF2B5EF4-FFF2-40B4-BE49-F238E27FC236}">
                <a16:creationId xmlns:a16="http://schemas.microsoft.com/office/drawing/2014/main" id="{9E2792C7-69AA-CA67-0400-DC7B226713C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0A7B579-5925-9810-EF67-4CFEC8743F1C}"/>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104636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3B9698-FDF5-C871-CF6F-E95DC328382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1E9B9C1-7EAF-7997-725E-AD85B4D86014}"/>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4" name="フッター プレースホルダー 3">
            <a:extLst>
              <a:ext uri="{FF2B5EF4-FFF2-40B4-BE49-F238E27FC236}">
                <a16:creationId xmlns:a16="http://schemas.microsoft.com/office/drawing/2014/main" id="{A0988296-9D52-21C6-0936-62015BF3A6E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AC21232-53E4-546D-7F70-311282167C9E}"/>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7708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D0165EE-AA72-C5C0-1C66-10D456A5097C}"/>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3" name="フッター プレースホルダー 2">
            <a:extLst>
              <a:ext uri="{FF2B5EF4-FFF2-40B4-BE49-F238E27FC236}">
                <a16:creationId xmlns:a16="http://schemas.microsoft.com/office/drawing/2014/main" id="{B00A68B6-AB7F-D045-B2B8-E301964DEF4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89E26CD-A71D-A6D0-90B2-984EC76D68AA}"/>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327680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59AEBE-562B-B0B8-AD64-C59C65D2AF3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9A239BC-363D-DF92-99AC-BA0CD57E9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5DEAF9D-349A-96E8-8EB2-FBC964A2B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A454964-D4DA-444C-B3E7-AE08A2D6D6DE}"/>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6" name="フッター プレースホルダー 5">
            <a:extLst>
              <a:ext uri="{FF2B5EF4-FFF2-40B4-BE49-F238E27FC236}">
                <a16:creationId xmlns:a16="http://schemas.microsoft.com/office/drawing/2014/main" id="{E6449699-9350-4555-28DD-860CA7FE5F6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4BC206-6748-4F4B-C25C-D23247A2B2E5}"/>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419458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7EA18-CB25-A933-FC7B-DEEF119D351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432B9E5-CFA8-4F85-D12E-35CFAA080D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94486BB-1CC8-0195-3E0F-BA5BD8584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F8DD137-2F97-65F4-1F94-806CC1775F14}"/>
              </a:ext>
            </a:extLst>
          </p:cNvPr>
          <p:cNvSpPr>
            <a:spLocks noGrp="1"/>
          </p:cNvSpPr>
          <p:nvPr>
            <p:ph type="dt" sz="half" idx="10"/>
          </p:nvPr>
        </p:nvSpPr>
        <p:spPr/>
        <p:txBody>
          <a:bodyPr/>
          <a:lstStyle/>
          <a:p>
            <a:fld id="{0A08E018-8279-4716-8058-90B8164DD163}" type="datetimeFigureOut">
              <a:rPr kumimoji="1" lang="ja-JP" altLang="en-US" smtClean="0"/>
              <a:t>2025/6/1</a:t>
            </a:fld>
            <a:endParaRPr kumimoji="1" lang="ja-JP" altLang="en-US"/>
          </a:p>
        </p:txBody>
      </p:sp>
      <p:sp>
        <p:nvSpPr>
          <p:cNvPr id="6" name="フッター プレースホルダー 5">
            <a:extLst>
              <a:ext uri="{FF2B5EF4-FFF2-40B4-BE49-F238E27FC236}">
                <a16:creationId xmlns:a16="http://schemas.microsoft.com/office/drawing/2014/main" id="{C6489493-BDFA-C670-1D48-AB1FC673121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C9D565-A2CA-9BC3-93FD-0E76C7CE6A3D}"/>
              </a:ext>
            </a:extLst>
          </p:cNvPr>
          <p:cNvSpPr>
            <a:spLocks noGrp="1"/>
          </p:cNvSpPr>
          <p:nvPr>
            <p:ph type="sldNum" sz="quarter" idx="12"/>
          </p:nvPr>
        </p:nvSpPr>
        <p:spPr/>
        <p:txBody>
          <a:bodyPr/>
          <a:lstStyle/>
          <a:p>
            <a:fld id="{3BB876C2-8946-444B-B6D9-1B3467709539}" type="slidenum">
              <a:rPr kumimoji="1" lang="ja-JP" altLang="en-US" smtClean="0"/>
              <a:t>‹#›</a:t>
            </a:fld>
            <a:endParaRPr kumimoji="1" lang="ja-JP" altLang="en-US"/>
          </a:p>
        </p:txBody>
      </p:sp>
    </p:spTree>
    <p:extLst>
      <p:ext uri="{BB962C8B-B14F-4D97-AF65-F5344CB8AC3E}">
        <p14:creationId xmlns:p14="http://schemas.microsoft.com/office/powerpoint/2010/main" val="1761575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D1EF8B8-40A5-6C68-2F1F-4CFABB4F1DCD}"/>
              </a:ext>
            </a:extLst>
          </p:cNvPr>
          <p:cNvSpPr>
            <a:spLocks noGrp="1"/>
          </p:cNvSpPr>
          <p:nvPr>
            <p:ph type="title"/>
          </p:nvPr>
        </p:nvSpPr>
        <p:spPr>
          <a:xfrm>
            <a:off x="838200" y="136525"/>
            <a:ext cx="10515600" cy="868452"/>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4A61EC2F-5DD6-E87F-5559-2F651725BE0C}"/>
              </a:ext>
            </a:extLst>
          </p:cNvPr>
          <p:cNvSpPr>
            <a:spLocks noGrp="1"/>
          </p:cNvSpPr>
          <p:nvPr>
            <p:ph type="body" idx="1"/>
          </p:nvPr>
        </p:nvSpPr>
        <p:spPr>
          <a:xfrm>
            <a:off x="838200" y="1155940"/>
            <a:ext cx="10515600" cy="502102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C58C71E6-AFE8-0A5F-17BB-82B30732C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08E018-8279-4716-8058-90B8164DD163}" type="datetimeFigureOut">
              <a:rPr kumimoji="1" lang="ja-JP" altLang="en-US" smtClean="0"/>
              <a:t>2025/6/1</a:t>
            </a:fld>
            <a:endParaRPr kumimoji="1" lang="ja-JP" altLang="en-US"/>
          </a:p>
        </p:txBody>
      </p:sp>
      <p:sp>
        <p:nvSpPr>
          <p:cNvPr id="5" name="フッター プレースホルダー 4">
            <a:extLst>
              <a:ext uri="{FF2B5EF4-FFF2-40B4-BE49-F238E27FC236}">
                <a16:creationId xmlns:a16="http://schemas.microsoft.com/office/drawing/2014/main" id="{1506BE11-F8E2-78D0-D6DC-424C137614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a:extLst>
              <a:ext uri="{FF2B5EF4-FFF2-40B4-BE49-F238E27FC236}">
                <a16:creationId xmlns:a16="http://schemas.microsoft.com/office/drawing/2014/main" id="{7A486CDD-9C4E-8582-FEBC-42886C162A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B876C2-8946-444B-B6D9-1B3467709539}" type="slidenum">
              <a:rPr kumimoji="1" lang="ja-JP" altLang="en-US" smtClean="0"/>
              <a:t>‹#›</a:t>
            </a:fld>
            <a:endParaRPr kumimoji="1" lang="ja-JP" altLang="en-US" dirty="0"/>
          </a:p>
        </p:txBody>
      </p:sp>
    </p:spTree>
    <p:extLst>
      <p:ext uri="{BB962C8B-B14F-4D97-AF65-F5344CB8AC3E}">
        <p14:creationId xmlns:p14="http://schemas.microsoft.com/office/powerpoint/2010/main" val="4079535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kei-sanad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ellfound.com/jobs/3231539-head-of-agi"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mq-1.blogspot.com/" TargetMode="External"/><Relationship Id="rId2" Type="http://schemas.openxmlformats.org/officeDocument/2006/relationships/hyperlink" Target="https://www.linkedin.com/in/kei-sanad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co/n45jK4vLtn"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mq-1.blogspot.com/2024/08/analysis-of-numerai-13f-hr-from.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x.com/richardcraib/status/191287774188556746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ellfound.com/jobs/3231539-head-of-agi"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papers.ssrn.com/sol3/papers.cfm?abstract_id=347892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numer.ai/leaderboard"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cs.numer.ai/numerai-tournament/scoring/true-contribution-tc"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raft.blogger.com/u/1/blog/post/edit/8428046939528486388/273559907025525811"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mq-1.blogspot.com/" TargetMode="External"/><Relationship Id="rId2" Type="http://schemas.openxmlformats.org/officeDocument/2006/relationships/hyperlink" Target="https://www.linkedin.com/in/kei-sanad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ocs.numer.ai/numerai-tournament/scoring/true-contribution-t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papers.ssrn.com/sol3/papers.cfm?abstract_id=3478927"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cs.numer.ai/numerai-tournament/scoring/true-contribution-tc"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ocs.numer.ai/numerai-tournament/scoring/true-contribution-tc"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papers.ssrn.com/sol3/papers.cfm?abstract_id=347892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arxiv.org/abs/2411.17461"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papers.ssrn.com/sol3/papers.cfm?abstract_id=3478927"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arxiv.org/abs/2411.17461"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apers.ssrn.com/sol3/papers.cfm?abstract_id=347892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arxiv.org/abs/2411.17461"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t.co/n45jK4vLtn"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mq-1.blogspot.com/2024/08/analysis-of-numerai-13f-hr-from.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x.com/richardcraib/status/191287774188556746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01C360-8EAC-8A44-2152-F39AA1BDF90D}"/>
              </a:ext>
            </a:extLst>
          </p:cNvPr>
          <p:cNvSpPr>
            <a:spLocks noGrp="1"/>
          </p:cNvSpPr>
          <p:nvPr>
            <p:ph type="ctrTitle"/>
          </p:nvPr>
        </p:nvSpPr>
        <p:spPr>
          <a:xfrm>
            <a:off x="1524000" y="735260"/>
            <a:ext cx="9144000" cy="2981325"/>
          </a:xfrm>
        </p:spPr>
        <p:txBody>
          <a:bodyPr>
            <a:normAutofit/>
          </a:bodyPr>
          <a:lstStyle/>
          <a:p>
            <a:r>
              <a:rPr kumimoji="1" lang="en-US" altLang="ja-JP" sz="4800" dirty="0"/>
              <a:t>Numerai as Decentralized AI: Insights from 13F-HR and Operational Costs</a:t>
            </a:r>
            <a:endParaRPr kumimoji="1" lang="ja-JP" altLang="en-US" sz="6600" dirty="0"/>
          </a:p>
        </p:txBody>
      </p:sp>
      <p:sp>
        <p:nvSpPr>
          <p:cNvPr id="3" name="字幕 2">
            <a:extLst>
              <a:ext uri="{FF2B5EF4-FFF2-40B4-BE49-F238E27FC236}">
                <a16:creationId xmlns:a16="http://schemas.microsoft.com/office/drawing/2014/main" id="{99666AB5-B353-B93B-C8F4-2E5965A97AEB}"/>
              </a:ext>
            </a:extLst>
          </p:cNvPr>
          <p:cNvSpPr>
            <a:spLocks noGrp="1"/>
          </p:cNvSpPr>
          <p:nvPr>
            <p:ph type="subTitle" idx="1"/>
          </p:nvPr>
        </p:nvSpPr>
        <p:spPr>
          <a:xfrm>
            <a:off x="1524000" y="3755786"/>
            <a:ext cx="9144000" cy="1268753"/>
          </a:xfrm>
        </p:spPr>
        <p:txBody>
          <a:bodyPr>
            <a:normAutofit lnSpcReduction="10000"/>
          </a:bodyPr>
          <a:lstStyle/>
          <a:p>
            <a:r>
              <a:rPr kumimoji="1" lang="en-US" altLang="ja-JP" dirty="0"/>
              <a:t>Decentralized AI Day (Tokyo)</a:t>
            </a:r>
          </a:p>
          <a:p>
            <a:r>
              <a:rPr kumimoji="1" lang="en-US" altLang="ja-JP" dirty="0"/>
              <a:t>Saturday, May 17, 2025</a:t>
            </a:r>
          </a:p>
          <a:p>
            <a:r>
              <a:rPr lang="en-US" altLang="ja-JP" dirty="0"/>
              <a:t>Kei Sanada</a:t>
            </a:r>
          </a:p>
          <a:p>
            <a:endParaRPr kumimoji="1" lang="ja-JP" altLang="en-US" dirty="0"/>
          </a:p>
        </p:txBody>
      </p:sp>
      <p:sp>
        <p:nvSpPr>
          <p:cNvPr id="4" name="テキスト ボックス 3">
            <a:extLst>
              <a:ext uri="{FF2B5EF4-FFF2-40B4-BE49-F238E27FC236}">
                <a16:creationId xmlns:a16="http://schemas.microsoft.com/office/drawing/2014/main" id="{13BD812C-F8EA-A101-DE6D-09BA4EE6C475}"/>
              </a:ext>
            </a:extLst>
          </p:cNvPr>
          <p:cNvSpPr txBox="1"/>
          <p:nvPr/>
        </p:nvSpPr>
        <p:spPr>
          <a:xfrm>
            <a:off x="6096000" y="4997974"/>
            <a:ext cx="5774338" cy="523220"/>
          </a:xfrm>
          <a:prstGeom prst="rect">
            <a:avLst/>
          </a:prstGeom>
          <a:noFill/>
        </p:spPr>
        <p:txBody>
          <a:bodyPr wrap="none" rtlCol="0">
            <a:spAutoFit/>
          </a:bodyPr>
          <a:lstStyle/>
          <a:p>
            <a:pPr algn="l"/>
            <a:r>
              <a:rPr lang="en-US" altLang="ja-JP" sz="1400" dirty="0"/>
              <a:t>LinkedIn:	Kei Sanada</a:t>
            </a:r>
            <a:r>
              <a:rPr lang="ja-JP" altLang="en-US" sz="1400" dirty="0"/>
              <a:t> 　</a:t>
            </a:r>
            <a:r>
              <a:rPr lang="en-US" altLang="ja-JP" sz="1400" dirty="0">
                <a:hlinkClick r:id="rId2"/>
              </a:rPr>
              <a:t>https://www.linkedin.com/in/kei-sanada/</a:t>
            </a:r>
            <a:endParaRPr lang="en-US" altLang="ja-JP" sz="1400" dirty="0"/>
          </a:p>
          <a:p>
            <a:pPr algn="l"/>
            <a:r>
              <a:rPr lang="en-US" altLang="ja-JP" sz="1400" dirty="0"/>
              <a:t>X (Twitter): </a:t>
            </a:r>
            <a:r>
              <a:rPr lang="ja-JP" altLang="en-US" sz="1400" dirty="0"/>
              <a:t>　</a:t>
            </a:r>
            <a:r>
              <a:rPr lang="en-US" altLang="ja-JP" sz="1400" dirty="0"/>
              <a:t>@sdk7777</a:t>
            </a:r>
          </a:p>
        </p:txBody>
      </p:sp>
      <p:sp>
        <p:nvSpPr>
          <p:cNvPr id="5" name="テキスト ボックス 4">
            <a:extLst>
              <a:ext uri="{FF2B5EF4-FFF2-40B4-BE49-F238E27FC236}">
                <a16:creationId xmlns:a16="http://schemas.microsoft.com/office/drawing/2014/main" id="{88651E3D-3EC9-9B81-1173-35D967B7C6DA}"/>
              </a:ext>
            </a:extLst>
          </p:cNvPr>
          <p:cNvSpPr txBox="1"/>
          <p:nvPr/>
        </p:nvSpPr>
        <p:spPr>
          <a:xfrm>
            <a:off x="0" y="5879253"/>
            <a:ext cx="9588500" cy="923330"/>
          </a:xfrm>
          <a:prstGeom prst="rect">
            <a:avLst/>
          </a:prstGeom>
          <a:noFill/>
        </p:spPr>
        <p:txBody>
          <a:bodyPr wrap="square" rtlCol="0">
            <a:spAutoFit/>
          </a:bodyPr>
          <a:lstStyle/>
          <a:p>
            <a:r>
              <a:rPr lang="en-US" altLang="ja-JP" dirty="0"/>
              <a:t>Presentation materials in English</a:t>
            </a:r>
          </a:p>
          <a:p>
            <a:r>
              <a:rPr lang="en-US" altLang="ja-JP" dirty="0"/>
              <a:t>The materials used at Decentralized AI Day (Tokyo) can be found starting from page 60.</a:t>
            </a:r>
          </a:p>
          <a:p>
            <a:r>
              <a:rPr lang="en-US" altLang="ja-JP" dirty="0"/>
              <a:t>Decentralized AI Day (Tokyo)</a:t>
            </a:r>
            <a:r>
              <a:rPr lang="ja-JP" altLang="en-US" dirty="0"/>
              <a:t>で使用した資料は</a:t>
            </a:r>
            <a:r>
              <a:rPr lang="en-US" altLang="ja-JP" dirty="0"/>
              <a:t>P60</a:t>
            </a:r>
            <a:r>
              <a:rPr lang="ja-JP" altLang="en-US" dirty="0"/>
              <a:t>から</a:t>
            </a:r>
            <a:endParaRPr kumimoji="1" lang="ja-JP" altLang="en-US" dirty="0"/>
          </a:p>
        </p:txBody>
      </p:sp>
    </p:spTree>
    <p:extLst>
      <p:ext uri="{BB962C8B-B14F-4D97-AF65-F5344CB8AC3E}">
        <p14:creationId xmlns:p14="http://schemas.microsoft.com/office/powerpoint/2010/main" val="759677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E416D-A4B9-498B-9402-A95BB1DF9FA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C1BBB2D5-2EE3-BCC1-4B40-B5FB7211072B}"/>
              </a:ext>
            </a:extLst>
          </p:cNvPr>
          <p:cNvSpPr>
            <a:spLocks noGrp="1"/>
          </p:cNvSpPr>
          <p:nvPr>
            <p:ph type="title"/>
          </p:nvPr>
        </p:nvSpPr>
        <p:spPr>
          <a:xfrm>
            <a:off x="838199" y="136525"/>
            <a:ext cx="10963275" cy="868452"/>
          </a:xfrm>
        </p:spPr>
        <p:txBody>
          <a:bodyPr>
            <a:normAutofit/>
          </a:bodyPr>
          <a:lstStyle/>
          <a:p>
            <a:r>
              <a:rPr lang="en-US" altLang="ja-JP" dirty="0"/>
              <a:t>The Handicaps to Modern Quantitative Research:</a:t>
            </a:r>
            <a:r>
              <a:rPr lang="ja-JP" altLang="en-US" dirty="0"/>
              <a:t> </a:t>
            </a:r>
            <a:r>
              <a:rPr lang="en-US" altLang="ja-JP" dirty="0"/>
              <a:t>CrowdSourced Resarch</a:t>
            </a:r>
            <a:endParaRPr lang="ja-JP" altLang="en-US" dirty="0"/>
          </a:p>
        </p:txBody>
      </p:sp>
      <p:sp>
        <p:nvSpPr>
          <p:cNvPr id="7" name="コンテンツ プレースホルダー 6">
            <a:extLst>
              <a:ext uri="{FF2B5EF4-FFF2-40B4-BE49-F238E27FC236}">
                <a16:creationId xmlns:a16="http://schemas.microsoft.com/office/drawing/2014/main" id="{A80A8467-2339-C11F-4A0D-163A8B3EA7AA}"/>
              </a:ext>
            </a:extLst>
          </p:cNvPr>
          <p:cNvSpPr>
            <a:spLocks noGrp="1"/>
          </p:cNvSpPr>
          <p:nvPr>
            <p:ph idx="1"/>
          </p:nvPr>
        </p:nvSpPr>
        <p:spPr>
          <a:xfrm>
            <a:off x="838200" y="1155940"/>
            <a:ext cx="10515600" cy="485573"/>
          </a:xfrm>
        </p:spPr>
        <p:txBody>
          <a:bodyPr/>
          <a:lstStyle/>
          <a:p>
            <a:pPr marL="0" indent="0">
              <a:buNone/>
            </a:pPr>
            <a:r>
              <a:rPr lang="en-US" altLang="ja-JP" b="1" dirty="0"/>
              <a:t>CrowdSourced</a:t>
            </a:r>
            <a:r>
              <a:rPr lang="ja-JP" altLang="en-US" b="1" dirty="0"/>
              <a:t> </a:t>
            </a:r>
            <a:r>
              <a:rPr lang="en-US" altLang="ja-JP" b="1" dirty="0"/>
              <a:t>Resarch</a:t>
            </a:r>
            <a:endParaRPr lang="ja-JP" altLang="en-US" b="1" dirty="0"/>
          </a:p>
        </p:txBody>
      </p:sp>
      <p:sp>
        <p:nvSpPr>
          <p:cNvPr id="8" name="日付プレースホルダー 7">
            <a:extLst>
              <a:ext uri="{FF2B5EF4-FFF2-40B4-BE49-F238E27FC236}">
                <a16:creationId xmlns:a16="http://schemas.microsoft.com/office/drawing/2014/main" id="{D204BFB7-4FAB-BF8E-36B6-A3899B808420}"/>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CC6AE37-2945-1EB2-0E52-CEDC223B7C69}"/>
              </a:ext>
            </a:extLst>
          </p:cNvPr>
          <p:cNvSpPr>
            <a:spLocks noGrp="1"/>
          </p:cNvSpPr>
          <p:nvPr>
            <p:ph type="sldNum" sz="quarter" idx="12"/>
          </p:nvPr>
        </p:nvSpPr>
        <p:spPr/>
        <p:txBody>
          <a:bodyPr/>
          <a:lstStyle/>
          <a:p>
            <a:fld id="{3BB876C2-8946-444B-B6D9-1B3467709539}" type="slidenum">
              <a:rPr kumimoji="1" lang="ja-JP" altLang="en-US" smtClean="0"/>
              <a:t>10</a:t>
            </a:fld>
            <a:endParaRPr kumimoji="1" lang="ja-JP" altLang="en-US" dirty="0"/>
          </a:p>
        </p:txBody>
      </p:sp>
      <p:pic>
        <p:nvPicPr>
          <p:cNvPr id="3" name="図 2">
            <a:extLst>
              <a:ext uri="{FF2B5EF4-FFF2-40B4-BE49-F238E27FC236}">
                <a16:creationId xmlns:a16="http://schemas.microsoft.com/office/drawing/2014/main" id="{933C5548-6F16-99A8-20B2-2C0E56AC5DC2}"/>
              </a:ext>
            </a:extLst>
          </p:cNvPr>
          <p:cNvPicPr>
            <a:picLocks noChangeAspect="1"/>
          </p:cNvPicPr>
          <p:nvPr/>
        </p:nvPicPr>
        <p:blipFill>
          <a:blip r:embed="rId2"/>
          <a:srcRect t="18780" r="40815"/>
          <a:stretch/>
        </p:blipFill>
        <p:spPr>
          <a:xfrm>
            <a:off x="6271663" y="2167763"/>
            <a:ext cx="5229308" cy="3778688"/>
          </a:xfrm>
          <a:prstGeom prst="rect">
            <a:avLst/>
          </a:prstGeom>
        </p:spPr>
      </p:pic>
      <p:sp>
        <p:nvSpPr>
          <p:cNvPr id="2" name="四角形: 角を丸くする 1">
            <a:extLst>
              <a:ext uri="{FF2B5EF4-FFF2-40B4-BE49-F238E27FC236}">
                <a16:creationId xmlns:a16="http://schemas.microsoft.com/office/drawing/2014/main" id="{29A45E18-BE59-9332-3C64-BDE4302FCCE6}"/>
              </a:ext>
            </a:extLst>
          </p:cNvPr>
          <p:cNvSpPr/>
          <p:nvPr/>
        </p:nvSpPr>
        <p:spPr>
          <a:xfrm>
            <a:off x="6487783" y="3547739"/>
            <a:ext cx="4179094" cy="635793"/>
          </a:xfrm>
          <a:custGeom>
            <a:avLst/>
            <a:gdLst>
              <a:gd name="connsiteX0" fmla="*/ 0 w 4179094"/>
              <a:gd name="connsiteY0" fmla="*/ 105968 h 635793"/>
              <a:gd name="connsiteX1" fmla="*/ 105968 w 4179094"/>
              <a:gd name="connsiteY1" fmla="*/ 0 h 635793"/>
              <a:gd name="connsiteX2" fmla="*/ 752048 w 4179094"/>
              <a:gd name="connsiteY2" fmla="*/ 0 h 635793"/>
              <a:gd name="connsiteX3" fmla="*/ 1279113 w 4179094"/>
              <a:gd name="connsiteY3" fmla="*/ 0 h 635793"/>
              <a:gd name="connsiteX4" fmla="*/ 1766507 w 4179094"/>
              <a:gd name="connsiteY4" fmla="*/ 0 h 635793"/>
              <a:gd name="connsiteX5" fmla="*/ 2372915 w 4179094"/>
              <a:gd name="connsiteY5" fmla="*/ 0 h 635793"/>
              <a:gd name="connsiteX6" fmla="*/ 2899981 w 4179094"/>
              <a:gd name="connsiteY6" fmla="*/ 0 h 635793"/>
              <a:gd name="connsiteX7" fmla="*/ 3546061 w 4179094"/>
              <a:gd name="connsiteY7" fmla="*/ 0 h 635793"/>
              <a:gd name="connsiteX8" fmla="*/ 4073126 w 4179094"/>
              <a:gd name="connsiteY8" fmla="*/ 0 h 635793"/>
              <a:gd name="connsiteX9" fmla="*/ 4179094 w 4179094"/>
              <a:gd name="connsiteY9" fmla="*/ 105968 h 635793"/>
              <a:gd name="connsiteX10" fmla="*/ 4179094 w 4179094"/>
              <a:gd name="connsiteY10" fmla="*/ 529825 h 635793"/>
              <a:gd name="connsiteX11" fmla="*/ 4073126 w 4179094"/>
              <a:gd name="connsiteY11" fmla="*/ 635793 h 635793"/>
              <a:gd name="connsiteX12" fmla="*/ 3625404 w 4179094"/>
              <a:gd name="connsiteY12" fmla="*/ 635793 h 635793"/>
              <a:gd name="connsiteX13" fmla="*/ 2979324 w 4179094"/>
              <a:gd name="connsiteY13" fmla="*/ 635793 h 635793"/>
              <a:gd name="connsiteX14" fmla="*/ 2491930 w 4179094"/>
              <a:gd name="connsiteY14" fmla="*/ 635793 h 635793"/>
              <a:gd name="connsiteX15" fmla="*/ 1925193 w 4179094"/>
              <a:gd name="connsiteY15" fmla="*/ 635793 h 635793"/>
              <a:gd name="connsiteX16" fmla="*/ 1279113 w 4179094"/>
              <a:gd name="connsiteY16" fmla="*/ 635793 h 635793"/>
              <a:gd name="connsiteX17" fmla="*/ 712376 w 4179094"/>
              <a:gd name="connsiteY17" fmla="*/ 635793 h 635793"/>
              <a:gd name="connsiteX18" fmla="*/ 105968 w 4179094"/>
              <a:gd name="connsiteY18" fmla="*/ 635793 h 635793"/>
              <a:gd name="connsiteX19" fmla="*/ 0 w 4179094"/>
              <a:gd name="connsiteY19" fmla="*/ 529825 h 635793"/>
              <a:gd name="connsiteX20" fmla="*/ 0 w 4179094"/>
              <a:gd name="connsiteY20" fmla="*/ 105968 h 63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79094" h="635793" extrusionOk="0">
                <a:moveTo>
                  <a:pt x="0" y="105968"/>
                </a:moveTo>
                <a:cubicBezTo>
                  <a:pt x="-8986" y="41900"/>
                  <a:pt x="34166" y="4983"/>
                  <a:pt x="105968" y="0"/>
                </a:cubicBezTo>
                <a:cubicBezTo>
                  <a:pt x="361416" y="-23523"/>
                  <a:pt x="475832" y="74669"/>
                  <a:pt x="752048" y="0"/>
                </a:cubicBezTo>
                <a:cubicBezTo>
                  <a:pt x="1028264" y="-74669"/>
                  <a:pt x="1128867" y="57418"/>
                  <a:pt x="1279113" y="0"/>
                </a:cubicBezTo>
                <a:cubicBezTo>
                  <a:pt x="1429360" y="-57418"/>
                  <a:pt x="1538621" y="785"/>
                  <a:pt x="1766507" y="0"/>
                </a:cubicBezTo>
                <a:cubicBezTo>
                  <a:pt x="1994393" y="-785"/>
                  <a:pt x="2208536" y="65009"/>
                  <a:pt x="2372915" y="0"/>
                </a:cubicBezTo>
                <a:cubicBezTo>
                  <a:pt x="2537294" y="-65009"/>
                  <a:pt x="2743148" y="44264"/>
                  <a:pt x="2899981" y="0"/>
                </a:cubicBezTo>
                <a:cubicBezTo>
                  <a:pt x="3056814" y="-44264"/>
                  <a:pt x="3241823" y="22449"/>
                  <a:pt x="3546061" y="0"/>
                </a:cubicBezTo>
                <a:cubicBezTo>
                  <a:pt x="3850299" y="-22449"/>
                  <a:pt x="3929507" y="35925"/>
                  <a:pt x="4073126" y="0"/>
                </a:cubicBezTo>
                <a:cubicBezTo>
                  <a:pt x="4122728" y="14761"/>
                  <a:pt x="4172002" y="39218"/>
                  <a:pt x="4179094" y="105968"/>
                </a:cubicBezTo>
                <a:cubicBezTo>
                  <a:pt x="4181260" y="295914"/>
                  <a:pt x="4159562" y="375788"/>
                  <a:pt x="4179094" y="529825"/>
                </a:cubicBezTo>
                <a:cubicBezTo>
                  <a:pt x="4188504" y="602358"/>
                  <a:pt x="4132418" y="643736"/>
                  <a:pt x="4073126" y="635793"/>
                </a:cubicBezTo>
                <a:cubicBezTo>
                  <a:pt x="3939114" y="661305"/>
                  <a:pt x="3783097" y="600771"/>
                  <a:pt x="3625404" y="635793"/>
                </a:cubicBezTo>
                <a:cubicBezTo>
                  <a:pt x="3467711" y="670815"/>
                  <a:pt x="3122865" y="618021"/>
                  <a:pt x="2979324" y="635793"/>
                </a:cubicBezTo>
                <a:cubicBezTo>
                  <a:pt x="2835783" y="653565"/>
                  <a:pt x="2677526" y="631268"/>
                  <a:pt x="2491930" y="635793"/>
                </a:cubicBezTo>
                <a:cubicBezTo>
                  <a:pt x="2306334" y="640318"/>
                  <a:pt x="2159983" y="628374"/>
                  <a:pt x="1925193" y="635793"/>
                </a:cubicBezTo>
                <a:cubicBezTo>
                  <a:pt x="1690403" y="643212"/>
                  <a:pt x="1515873" y="571067"/>
                  <a:pt x="1279113" y="635793"/>
                </a:cubicBezTo>
                <a:cubicBezTo>
                  <a:pt x="1042353" y="700519"/>
                  <a:pt x="869687" y="591702"/>
                  <a:pt x="712376" y="635793"/>
                </a:cubicBezTo>
                <a:cubicBezTo>
                  <a:pt x="555065" y="679884"/>
                  <a:pt x="277315" y="635195"/>
                  <a:pt x="105968" y="635793"/>
                </a:cubicBezTo>
                <a:cubicBezTo>
                  <a:pt x="39196" y="636133"/>
                  <a:pt x="3556" y="581940"/>
                  <a:pt x="0" y="529825"/>
                </a:cubicBezTo>
                <a:cubicBezTo>
                  <a:pt x="-6030" y="393173"/>
                  <a:pt x="46121" y="235826"/>
                  <a:pt x="0" y="105968"/>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257AA32-5E06-C1CD-CD3A-38DA4359196A}"/>
              </a:ext>
            </a:extLst>
          </p:cNvPr>
          <p:cNvPicPr>
            <a:picLocks noChangeAspect="1"/>
          </p:cNvPicPr>
          <p:nvPr/>
        </p:nvPicPr>
        <p:blipFill>
          <a:blip r:embed="rId3"/>
          <a:srcRect t="8041"/>
          <a:stretch/>
        </p:blipFill>
        <p:spPr>
          <a:xfrm>
            <a:off x="896849" y="1792476"/>
            <a:ext cx="4826033" cy="4534269"/>
          </a:xfrm>
          <a:prstGeom prst="rect">
            <a:avLst/>
          </a:prstGeom>
        </p:spPr>
      </p:pic>
    </p:spTree>
    <p:extLst>
      <p:ext uri="{BB962C8B-B14F-4D97-AF65-F5344CB8AC3E}">
        <p14:creationId xmlns:p14="http://schemas.microsoft.com/office/powerpoint/2010/main" val="36613859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9E0A-CCF1-1504-2F93-31CD5D734FE7}"/>
            </a:ext>
          </a:extLst>
        </p:cNvPr>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5975405D-E3BF-E02D-F4C6-E1CC05FD4C92}"/>
              </a:ext>
            </a:extLst>
          </p:cNvPr>
          <p:cNvSpPr>
            <a:spLocks noGrp="1"/>
          </p:cNvSpPr>
          <p:nvPr>
            <p:ph idx="1"/>
          </p:nvPr>
        </p:nvSpPr>
        <p:spPr>
          <a:xfrm>
            <a:off x="1200326" y="1004977"/>
            <a:ext cx="4457529" cy="295985"/>
          </a:xfrm>
        </p:spPr>
        <p:txBody>
          <a:bodyPr>
            <a:normAutofit/>
          </a:bodyPr>
          <a:lstStyle/>
          <a:p>
            <a:pPr marL="0" indent="0">
              <a:buNone/>
            </a:pPr>
            <a:r>
              <a:rPr lang="en-US" altLang="ja-JP" sz="1400" dirty="0">
                <a:hlinkClick r:id="rId2"/>
              </a:rPr>
              <a:t>https://wellfound.com/jobs/3231539-head-of-agi</a:t>
            </a:r>
            <a:endParaRPr lang="en-US" altLang="ja-JP" sz="1400" dirty="0"/>
          </a:p>
        </p:txBody>
      </p:sp>
      <p:sp>
        <p:nvSpPr>
          <p:cNvPr id="8" name="日付プレースホルダー 7">
            <a:extLst>
              <a:ext uri="{FF2B5EF4-FFF2-40B4-BE49-F238E27FC236}">
                <a16:creationId xmlns:a16="http://schemas.microsoft.com/office/drawing/2014/main" id="{8D4B6621-8997-5D6D-836D-1493633A9277}"/>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33784F95-72FC-927C-183A-9553B1420E80}"/>
              </a:ext>
            </a:extLst>
          </p:cNvPr>
          <p:cNvSpPr>
            <a:spLocks noGrp="1"/>
          </p:cNvSpPr>
          <p:nvPr>
            <p:ph type="sldNum" sz="quarter" idx="12"/>
          </p:nvPr>
        </p:nvSpPr>
        <p:spPr/>
        <p:txBody>
          <a:bodyPr/>
          <a:lstStyle/>
          <a:p>
            <a:fld id="{3BB876C2-8946-444B-B6D9-1B3467709539}" type="slidenum">
              <a:rPr kumimoji="1" lang="ja-JP" altLang="en-US" smtClean="0"/>
              <a:t>100</a:t>
            </a:fld>
            <a:endParaRPr kumimoji="1" lang="ja-JP" altLang="en-US" dirty="0"/>
          </a:p>
        </p:txBody>
      </p:sp>
      <p:sp>
        <p:nvSpPr>
          <p:cNvPr id="12" name="タイトル 11">
            <a:extLst>
              <a:ext uri="{FF2B5EF4-FFF2-40B4-BE49-F238E27FC236}">
                <a16:creationId xmlns:a16="http://schemas.microsoft.com/office/drawing/2014/main" id="{E3290065-AE61-5157-490B-FFC6B20BBAAD}"/>
              </a:ext>
            </a:extLst>
          </p:cNvPr>
          <p:cNvSpPr>
            <a:spLocks noGrp="1"/>
          </p:cNvSpPr>
          <p:nvPr>
            <p:ph type="title"/>
          </p:nvPr>
        </p:nvSpPr>
        <p:spPr/>
        <p:txBody>
          <a:bodyPr/>
          <a:lstStyle/>
          <a:p>
            <a:r>
              <a:rPr lang="en-US" altLang="ja-JP" b="1" dirty="0"/>
              <a:t>DeAI</a:t>
            </a:r>
            <a:r>
              <a:rPr lang="ja-JP" altLang="en-US" b="1" dirty="0"/>
              <a:t>としての</a:t>
            </a:r>
            <a:r>
              <a:rPr lang="en-US" altLang="ja-JP" b="1" dirty="0"/>
              <a:t>Numerai</a:t>
            </a:r>
            <a:r>
              <a:rPr lang="ja-JP" altLang="en-US" b="1" dirty="0"/>
              <a:t>の運用コスト</a:t>
            </a:r>
            <a:r>
              <a:rPr lang="en-US" altLang="ja-JP" b="1" dirty="0"/>
              <a:t>:</a:t>
            </a:r>
            <a:r>
              <a:rPr lang="ja-JP" altLang="en-US" b="1" dirty="0"/>
              <a:t>データ、ルール変更</a:t>
            </a:r>
            <a:br>
              <a:rPr lang="ja-JP" altLang="en-US" b="1" dirty="0"/>
            </a:br>
            <a:r>
              <a:rPr lang="en-US" altLang="ja-JP" b="1" dirty="0"/>
              <a:t>Operational Costs of Numerai as DeAI: Data and Rule Changes</a:t>
            </a:r>
            <a:endParaRPr lang="ja-JP" altLang="en-US" b="1" dirty="0"/>
          </a:p>
        </p:txBody>
      </p:sp>
      <p:grpSp>
        <p:nvGrpSpPr>
          <p:cNvPr id="10" name="グループ化 9">
            <a:extLst>
              <a:ext uri="{FF2B5EF4-FFF2-40B4-BE49-F238E27FC236}">
                <a16:creationId xmlns:a16="http://schemas.microsoft.com/office/drawing/2014/main" id="{979A8DB4-158E-3998-D1E3-90A34972038E}"/>
              </a:ext>
            </a:extLst>
          </p:cNvPr>
          <p:cNvGrpSpPr/>
          <p:nvPr/>
        </p:nvGrpSpPr>
        <p:grpSpPr>
          <a:xfrm>
            <a:off x="4919426" y="1357311"/>
            <a:ext cx="6541294" cy="5364163"/>
            <a:chOff x="0" y="2147846"/>
            <a:chExt cx="12192000" cy="9720342"/>
          </a:xfrm>
        </p:grpSpPr>
        <p:pic>
          <p:nvPicPr>
            <p:cNvPr id="3" name="図 2">
              <a:extLst>
                <a:ext uri="{FF2B5EF4-FFF2-40B4-BE49-F238E27FC236}">
                  <a16:creationId xmlns:a16="http://schemas.microsoft.com/office/drawing/2014/main" id="{F67F7E3D-17FA-E75F-1E3D-BC58D79955C7}"/>
                </a:ext>
              </a:extLst>
            </p:cNvPr>
            <p:cNvPicPr>
              <a:picLocks noChangeAspect="1"/>
            </p:cNvPicPr>
            <p:nvPr/>
          </p:nvPicPr>
          <p:blipFill>
            <a:blip r:embed="rId3"/>
            <a:stretch>
              <a:fillRect/>
            </a:stretch>
          </p:blipFill>
          <p:spPr>
            <a:xfrm>
              <a:off x="0" y="2147846"/>
              <a:ext cx="12192000" cy="2562308"/>
            </a:xfrm>
            <a:prstGeom prst="rect">
              <a:avLst/>
            </a:prstGeom>
          </p:spPr>
        </p:pic>
        <p:pic>
          <p:nvPicPr>
            <p:cNvPr id="5" name="図 4">
              <a:extLst>
                <a:ext uri="{FF2B5EF4-FFF2-40B4-BE49-F238E27FC236}">
                  <a16:creationId xmlns:a16="http://schemas.microsoft.com/office/drawing/2014/main" id="{990D7505-B867-A9EE-2F42-B98ADC0DC55B}"/>
                </a:ext>
              </a:extLst>
            </p:cNvPr>
            <p:cNvPicPr>
              <a:picLocks noChangeAspect="1"/>
            </p:cNvPicPr>
            <p:nvPr/>
          </p:nvPicPr>
          <p:blipFill>
            <a:blip r:embed="rId4"/>
            <a:stretch>
              <a:fillRect/>
            </a:stretch>
          </p:blipFill>
          <p:spPr>
            <a:xfrm>
              <a:off x="0" y="4578993"/>
              <a:ext cx="12192000" cy="7289195"/>
            </a:xfrm>
            <a:prstGeom prst="rect">
              <a:avLst/>
            </a:prstGeom>
          </p:spPr>
        </p:pic>
      </p:grpSp>
      <p:sp>
        <p:nvSpPr>
          <p:cNvPr id="2" name="テキスト ボックス 1">
            <a:extLst>
              <a:ext uri="{FF2B5EF4-FFF2-40B4-BE49-F238E27FC236}">
                <a16:creationId xmlns:a16="http://schemas.microsoft.com/office/drawing/2014/main" id="{71E543EC-B17E-9B94-40CF-35B5BA9F3141}"/>
              </a:ext>
            </a:extLst>
          </p:cNvPr>
          <p:cNvSpPr txBox="1"/>
          <p:nvPr/>
        </p:nvSpPr>
        <p:spPr>
          <a:xfrm>
            <a:off x="629198" y="1399043"/>
            <a:ext cx="4214812" cy="4832092"/>
          </a:xfrm>
          <a:prstGeom prst="rect">
            <a:avLst/>
          </a:prstGeom>
          <a:noFill/>
        </p:spPr>
        <p:txBody>
          <a:bodyPr wrap="square" rtlCol="0">
            <a:spAutoFit/>
          </a:bodyPr>
          <a:lstStyle/>
          <a:p>
            <a:r>
              <a:rPr lang="ja-JP" altLang="en-US" sz="2000" dirty="0"/>
              <a:t>市場予測のためのデータセットを作成する汎用人口知能（</a:t>
            </a:r>
            <a:r>
              <a:rPr lang="en-US" altLang="ja-JP" sz="2000" dirty="0"/>
              <a:t>AGI</a:t>
            </a:r>
            <a:r>
              <a:rPr lang="ja-JP" altLang="en-US" sz="2000" dirty="0"/>
              <a:t>）エンジニアの募集です。</a:t>
            </a:r>
            <a:endParaRPr lang="en-US" altLang="ja-JP" sz="2000" dirty="0"/>
          </a:p>
          <a:p>
            <a:r>
              <a:rPr lang="ja-JP" altLang="en-US" sz="2000" dirty="0"/>
              <a:t>データセットの改善に投資が必要です。</a:t>
            </a:r>
            <a:endParaRPr lang="en-US" altLang="ja-JP" sz="2000" dirty="0"/>
          </a:p>
          <a:p>
            <a:endParaRPr lang="en-US" altLang="ja-JP" dirty="0"/>
          </a:p>
          <a:p>
            <a:r>
              <a:rPr lang="en-US" altLang="ja-JP" sz="1600" dirty="0"/>
              <a:t>(</a:t>
            </a:r>
            <a:r>
              <a:rPr lang="ja-JP" altLang="en-US" sz="1600" dirty="0"/>
              <a:t>まだ人間の参加者は必要なようです</a:t>
            </a:r>
            <a:r>
              <a:rPr lang="en-US" altLang="ja-JP" sz="1600" dirty="0"/>
              <a:t>)</a:t>
            </a:r>
            <a:endParaRPr lang="en-US" altLang="ja-JP" dirty="0"/>
          </a:p>
          <a:p>
            <a:endParaRPr lang="en-US" altLang="ja-JP" sz="2000" dirty="0"/>
          </a:p>
          <a:p>
            <a:r>
              <a:rPr lang="en-US" altLang="ja-JP" sz="2000" dirty="0"/>
              <a:t>This is a recruitment for AGI engineers to create datasets for market forecasting. </a:t>
            </a:r>
          </a:p>
          <a:p>
            <a:r>
              <a:rPr lang="en-US" altLang="ja-JP" sz="2000" dirty="0"/>
              <a:t>Numerai needs to invest in improving the datasets.</a:t>
            </a:r>
          </a:p>
          <a:p>
            <a:endParaRPr lang="en-US" altLang="ja-JP" dirty="0"/>
          </a:p>
          <a:p>
            <a:r>
              <a:rPr lang="en-US" altLang="ja-JP" sz="1600" dirty="0"/>
              <a:t>it seems that human participants are still required.</a:t>
            </a:r>
            <a:endParaRPr lang="ja-JP" altLang="en-US" sz="1600" dirty="0"/>
          </a:p>
        </p:txBody>
      </p:sp>
      <p:cxnSp>
        <p:nvCxnSpPr>
          <p:cNvPr id="13" name="直線コネクタ 12">
            <a:extLst>
              <a:ext uri="{FF2B5EF4-FFF2-40B4-BE49-F238E27FC236}">
                <a16:creationId xmlns:a16="http://schemas.microsoft.com/office/drawing/2014/main" id="{5A7EACAD-B48B-D1CB-C261-50B44BE73513}"/>
              </a:ext>
            </a:extLst>
          </p:cNvPr>
          <p:cNvCxnSpPr/>
          <p:nvPr/>
        </p:nvCxnSpPr>
        <p:spPr>
          <a:xfrm>
            <a:off x="5079687" y="2516956"/>
            <a:ext cx="820132"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8009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25C62-668B-FB53-1AB8-612ABF6D018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E0A26A55-C103-B897-1CBA-6C620940C771}"/>
              </a:ext>
            </a:extLst>
          </p:cNvPr>
          <p:cNvSpPr>
            <a:spLocks noGrp="1"/>
          </p:cNvSpPr>
          <p:nvPr>
            <p:ph type="title"/>
          </p:nvPr>
        </p:nvSpPr>
        <p:spPr/>
        <p:txBody>
          <a:bodyPr/>
          <a:lstStyle/>
          <a:p>
            <a:r>
              <a:rPr lang="ja-JP" altLang="en-US" b="1" dirty="0"/>
              <a:t>結論</a:t>
            </a:r>
          </a:p>
        </p:txBody>
      </p:sp>
      <p:sp>
        <p:nvSpPr>
          <p:cNvPr id="7" name="コンテンツ プレースホルダー 6">
            <a:extLst>
              <a:ext uri="{FF2B5EF4-FFF2-40B4-BE49-F238E27FC236}">
                <a16:creationId xmlns:a16="http://schemas.microsoft.com/office/drawing/2014/main" id="{C97F2720-8B41-2420-1C02-F31CA03E1023}"/>
              </a:ext>
            </a:extLst>
          </p:cNvPr>
          <p:cNvSpPr>
            <a:spLocks noGrp="1"/>
          </p:cNvSpPr>
          <p:nvPr>
            <p:ph idx="1"/>
          </p:nvPr>
        </p:nvSpPr>
        <p:spPr>
          <a:xfrm>
            <a:off x="4842395" y="783757"/>
            <a:ext cx="6116117" cy="5651668"/>
          </a:xfrm>
        </p:spPr>
        <p:txBody>
          <a:bodyPr>
            <a:normAutofit fontScale="85000" lnSpcReduction="10000"/>
          </a:bodyPr>
          <a:lstStyle/>
          <a:p>
            <a:pPr marL="0" indent="0">
              <a:buNone/>
            </a:pPr>
            <a:r>
              <a:rPr lang="ja-JP" altLang="en-US" sz="2400" dirty="0"/>
              <a:t>･</a:t>
            </a:r>
            <a:r>
              <a:rPr lang="en-US" altLang="ja-JP" sz="2400" dirty="0"/>
              <a:t>Numerai</a:t>
            </a:r>
            <a:r>
              <a:rPr lang="ja-JP" altLang="en-US" sz="2400" dirty="0"/>
              <a:t>は</a:t>
            </a:r>
            <a:r>
              <a:rPr lang="en-US" altLang="ja-JP" sz="2400" dirty="0"/>
              <a:t>Crowdsourcing</a:t>
            </a:r>
            <a:r>
              <a:rPr lang="ja-JP" altLang="en-US" sz="2400" dirty="0"/>
              <a:t>を活用した</a:t>
            </a:r>
            <a:r>
              <a:rPr lang="en-US" altLang="ja-JP" sz="2400" dirty="0"/>
              <a:t>DeAI</a:t>
            </a:r>
            <a:r>
              <a:rPr lang="ja-JP" altLang="en-US" sz="2400" dirty="0"/>
              <a:t>です。</a:t>
            </a:r>
            <a:endParaRPr lang="en-US" altLang="ja-JP" sz="2400" dirty="0"/>
          </a:p>
          <a:p>
            <a:pPr marL="0" indent="0">
              <a:buNone/>
            </a:pPr>
            <a:r>
              <a:rPr lang="ja-JP" altLang="en-US" sz="2400" dirty="0"/>
              <a:t>･</a:t>
            </a:r>
            <a:r>
              <a:rPr lang="en-US" altLang="ja-JP" sz="2400" dirty="0"/>
              <a:t>13F-HR</a:t>
            </a:r>
            <a:r>
              <a:rPr lang="ja-JP" altLang="en-US" sz="2400" dirty="0"/>
              <a:t>は不完全な情報ですが、</a:t>
            </a:r>
            <a:r>
              <a:rPr lang="en-US" altLang="ja-JP" sz="2400" dirty="0"/>
              <a:t>Numerai</a:t>
            </a:r>
            <a:r>
              <a:rPr lang="ja-JP" altLang="en-US" sz="2400" dirty="0"/>
              <a:t>の最適化アルゴリズムの傾向や、方針変更を読み取れる可能性があります。</a:t>
            </a:r>
            <a:endParaRPr lang="en-US" altLang="ja-JP" sz="2400" dirty="0"/>
          </a:p>
          <a:p>
            <a:pPr marL="0" indent="0">
              <a:buNone/>
            </a:pPr>
            <a:r>
              <a:rPr lang="ja-JP" altLang="en-US" sz="2400" dirty="0"/>
              <a:t>･</a:t>
            </a:r>
            <a:r>
              <a:rPr lang="en-US" altLang="ja-JP" sz="2400" dirty="0"/>
              <a:t>DeAI</a:t>
            </a:r>
            <a:r>
              <a:rPr lang="ja-JP" altLang="en-US" sz="2400" dirty="0"/>
              <a:t>は構築すれば終わりでは無く、その運用に、参加者のインセンティブ設計、データ・ルール、最適化アルゴリズムの継続的な見直しなどのコストが掛かります。</a:t>
            </a:r>
            <a:endParaRPr lang="en-US" altLang="ja-JP" sz="2400" dirty="0"/>
          </a:p>
          <a:p>
            <a:pPr marL="0" indent="0">
              <a:buNone/>
            </a:pPr>
            <a:endParaRPr lang="en-US" altLang="ja-JP" sz="2400" dirty="0"/>
          </a:p>
          <a:p>
            <a:pPr marL="0" indent="0">
              <a:buNone/>
            </a:pPr>
            <a:r>
              <a:rPr lang="ja-JP" altLang="en-US" sz="2400" dirty="0"/>
              <a:t>･</a:t>
            </a:r>
            <a:r>
              <a:rPr lang="en-US" altLang="ja-JP" sz="2400" dirty="0"/>
              <a:t>Numerai as a DeAI Utilizing Crowdsourcing.</a:t>
            </a:r>
          </a:p>
          <a:p>
            <a:pPr marL="0" indent="0">
              <a:buNone/>
            </a:pPr>
            <a:r>
              <a:rPr lang="ja-JP" altLang="en-US" sz="2400" dirty="0"/>
              <a:t>･</a:t>
            </a:r>
            <a:r>
              <a:rPr lang="en-US" altLang="ja-JP" sz="2400" dirty="0"/>
              <a:t>While 13F-HR does not provide complete information, it may offer insights into trends in Numerai’s optimization algorithm (Optimizer) and potential shifts in strategy.</a:t>
            </a:r>
          </a:p>
          <a:p>
            <a:pPr marL="0" indent="0">
              <a:buNone/>
            </a:pPr>
            <a:r>
              <a:rPr lang="ja-JP" altLang="en-US" sz="2400" dirty="0"/>
              <a:t>･</a:t>
            </a:r>
            <a:r>
              <a:rPr lang="en-US" altLang="ja-JP" sz="2400" dirty="0"/>
              <a:t>DeAI is not the end goal after its construction; its ongoing operation requires costs, including the design of incentives to motivate participants, and the continuous review of data, rules, and optimization algorithms.</a:t>
            </a:r>
            <a:endParaRPr lang="ja-JP" altLang="en-US" sz="2400" dirty="0"/>
          </a:p>
        </p:txBody>
      </p:sp>
      <p:sp>
        <p:nvSpPr>
          <p:cNvPr id="8" name="日付プレースホルダー 7">
            <a:extLst>
              <a:ext uri="{FF2B5EF4-FFF2-40B4-BE49-F238E27FC236}">
                <a16:creationId xmlns:a16="http://schemas.microsoft.com/office/drawing/2014/main" id="{2803223A-F74A-B019-0851-60D0266044BF}"/>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7B699DB2-43BA-D7CB-B0F1-89B830E6768E}"/>
              </a:ext>
            </a:extLst>
          </p:cNvPr>
          <p:cNvSpPr>
            <a:spLocks noGrp="1"/>
          </p:cNvSpPr>
          <p:nvPr>
            <p:ph type="sldNum" sz="quarter" idx="12"/>
          </p:nvPr>
        </p:nvSpPr>
        <p:spPr/>
        <p:txBody>
          <a:bodyPr/>
          <a:lstStyle/>
          <a:p>
            <a:fld id="{3BB876C2-8946-444B-B6D9-1B3467709539}" type="slidenum">
              <a:rPr kumimoji="1" lang="ja-JP" altLang="en-US" smtClean="0"/>
              <a:t>101</a:t>
            </a:fld>
            <a:endParaRPr kumimoji="1" lang="ja-JP" altLang="en-US" dirty="0"/>
          </a:p>
        </p:txBody>
      </p:sp>
      <p:pic>
        <p:nvPicPr>
          <p:cNvPr id="11" name="図 10">
            <a:extLst>
              <a:ext uri="{FF2B5EF4-FFF2-40B4-BE49-F238E27FC236}">
                <a16:creationId xmlns:a16="http://schemas.microsoft.com/office/drawing/2014/main" id="{A1B88939-2F79-4B98-00CC-78756B379E5F}"/>
              </a:ext>
            </a:extLst>
          </p:cNvPr>
          <p:cNvPicPr>
            <a:picLocks noChangeAspect="1"/>
          </p:cNvPicPr>
          <p:nvPr/>
        </p:nvPicPr>
        <p:blipFill>
          <a:blip r:embed="rId2"/>
          <a:stretch>
            <a:fillRect/>
          </a:stretch>
        </p:blipFill>
        <p:spPr>
          <a:xfrm>
            <a:off x="943140" y="3841233"/>
            <a:ext cx="3128816" cy="2009632"/>
          </a:xfrm>
          <a:prstGeom prst="rect">
            <a:avLst/>
          </a:prstGeom>
        </p:spPr>
      </p:pic>
      <p:pic>
        <p:nvPicPr>
          <p:cNvPr id="3" name="図 2">
            <a:extLst>
              <a:ext uri="{FF2B5EF4-FFF2-40B4-BE49-F238E27FC236}">
                <a16:creationId xmlns:a16="http://schemas.microsoft.com/office/drawing/2014/main" id="{9FBD58AA-B9D5-3635-51A5-70CCEE546B18}"/>
              </a:ext>
            </a:extLst>
          </p:cNvPr>
          <p:cNvPicPr>
            <a:picLocks noChangeAspect="1"/>
          </p:cNvPicPr>
          <p:nvPr/>
        </p:nvPicPr>
        <p:blipFill>
          <a:blip r:embed="rId3"/>
          <a:srcRect l="2754" t="6755" r="4306"/>
          <a:stretch/>
        </p:blipFill>
        <p:spPr>
          <a:xfrm>
            <a:off x="1027223" y="1379570"/>
            <a:ext cx="2940268" cy="2230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18589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38A8A-9EE6-CDAD-0F82-5D85B905BC4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77151D2-0D8A-2EE1-4325-DB27C76A4837}"/>
              </a:ext>
            </a:extLst>
          </p:cNvPr>
          <p:cNvSpPr>
            <a:spLocks noGrp="1"/>
          </p:cNvSpPr>
          <p:nvPr>
            <p:ph type="title"/>
          </p:nvPr>
        </p:nvSpPr>
        <p:spPr/>
        <p:txBody>
          <a:bodyPr/>
          <a:lstStyle/>
          <a:p>
            <a:r>
              <a:rPr lang="en-US" altLang="ja-JP" b="1" dirty="0"/>
              <a:t>Thanks</a:t>
            </a:r>
            <a:endParaRPr lang="ja-JP" altLang="en-US" b="1" dirty="0"/>
          </a:p>
        </p:txBody>
      </p:sp>
      <p:sp>
        <p:nvSpPr>
          <p:cNvPr id="8" name="日付プレースホルダー 7">
            <a:extLst>
              <a:ext uri="{FF2B5EF4-FFF2-40B4-BE49-F238E27FC236}">
                <a16:creationId xmlns:a16="http://schemas.microsoft.com/office/drawing/2014/main" id="{2BF41C8D-AF29-B8FB-00E3-BC25C736D4BF}"/>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8E074037-B4B7-509A-2097-3A5AD2B096AD}"/>
              </a:ext>
            </a:extLst>
          </p:cNvPr>
          <p:cNvSpPr>
            <a:spLocks noGrp="1"/>
          </p:cNvSpPr>
          <p:nvPr>
            <p:ph type="sldNum" sz="quarter" idx="12"/>
          </p:nvPr>
        </p:nvSpPr>
        <p:spPr/>
        <p:txBody>
          <a:bodyPr/>
          <a:lstStyle/>
          <a:p>
            <a:fld id="{3BB876C2-8946-444B-B6D9-1B3467709539}" type="slidenum">
              <a:rPr kumimoji="1" lang="ja-JP" altLang="en-US" smtClean="0"/>
              <a:t>102</a:t>
            </a:fld>
            <a:endParaRPr kumimoji="1" lang="ja-JP" altLang="en-US" dirty="0"/>
          </a:p>
        </p:txBody>
      </p:sp>
      <p:sp>
        <p:nvSpPr>
          <p:cNvPr id="2" name="テキスト ボックス 1">
            <a:extLst>
              <a:ext uri="{FF2B5EF4-FFF2-40B4-BE49-F238E27FC236}">
                <a16:creationId xmlns:a16="http://schemas.microsoft.com/office/drawing/2014/main" id="{89915255-022D-2138-DDF9-F4DD546CBBA0}"/>
              </a:ext>
            </a:extLst>
          </p:cNvPr>
          <p:cNvSpPr txBox="1"/>
          <p:nvPr/>
        </p:nvSpPr>
        <p:spPr>
          <a:xfrm>
            <a:off x="2209800" y="1603171"/>
            <a:ext cx="7980768" cy="4154984"/>
          </a:xfrm>
          <a:prstGeom prst="rect">
            <a:avLst/>
          </a:prstGeom>
          <a:noFill/>
        </p:spPr>
        <p:txBody>
          <a:bodyPr wrap="square" rtlCol="0">
            <a:spAutoFit/>
          </a:bodyPr>
          <a:lstStyle/>
          <a:p>
            <a:r>
              <a:rPr lang="en-US" altLang="ja-JP" sz="2400" dirty="0"/>
              <a:t>Numerai</a:t>
            </a:r>
            <a:r>
              <a:rPr lang="ja-JP" altLang="en-US" sz="2400" dirty="0"/>
              <a:t>チームは、金融市場へ挑戦するため「</a:t>
            </a:r>
            <a:r>
              <a:rPr lang="en-US" altLang="ja-JP" sz="2400" dirty="0"/>
              <a:t>Numerai</a:t>
            </a:r>
            <a:r>
              <a:rPr lang="ja-JP" altLang="en-US" sz="2400" dirty="0"/>
              <a:t>」を創り出し、継続的に運用しています。</a:t>
            </a:r>
            <a:endParaRPr lang="en-US" altLang="ja-JP" sz="2400" dirty="0"/>
          </a:p>
          <a:p>
            <a:br>
              <a:rPr lang="ja-JP" altLang="en-US" sz="2400" dirty="0"/>
            </a:br>
            <a:r>
              <a:rPr lang="ja-JP" altLang="en-US" sz="2400" dirty="0"/>
              <a:t>その卓越した努力と貢献に敬意を表します。</a:t>
            </a:r>
            <a:endParaRPr lang="en-US" altLang="ja-JP" sz="2400" dirty="0"/>
          </a:p>
          <a:p>
            <a:endParaRPr lang="en-US" altLang="ja-JP" sz="2400" dirty="0"/>
          </a:p>
          <a:p>
            <a:r>
              <a:rPr lang="en-US" altLang="ja-JP" sz="2400" dirty="0"/>
              <a:t>The Numerai team has created and has been continuously operating "Numerai" to take on the financial markets.</a:t>
            </a:r>
          </a:p>
          <a:p>
            <a:endParaRPr lang="en-US" altLang="ja-JP" sz="2400" dirty="0"/>
          </a:p>
          <a:p>
            <a:r>
              <a:rPr lang="en-US" altLang="ja-JP" sz="2400" dirty="0"/>
              <a:t>I deeply appreciate their remarkable efforts and contributions.</a:t>
            </a:r>
            <a:endParaRPr lang="ja-JP" altLang="en-US" sz="2400" dirty="0"/>
          </a:p>
        </p:txBody>
      </p:sp>
    </p:spTree>
    <p:extLst>
      <p:ext uri="{BB962C8B-B14F-4D97-AF65-F5344CB8AC3E}">
        <p14:creationId xmlns:p14="http://schemas.microsoft.com/office/powerpoint/2010/main" val="25261626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D6251-2145-0C4E-4C9F-A960006753A3}"/>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D3054F5-C4E9-9AC4-1DAB-67ECB7C45496}"/>
              </a:ext>
            </a:extLst>
          </p:cNvPr>
          <p:cNvSpPr>
            <a:spLocks noGrp="1"/>
          </p:cNvSpPr>
          <p:nvPr>
            <p:ph type="title"/>
          </p:nvPr>
        </p:nvSpPr>
        <p:spPr/>
        <p:txBody>
          <a:bodyPr/>
          <a:lstStyle/>
          <a:p>
            <a:r>
              <a:rPr lang="en-US" altLang="ja-JP" b="1" dirty="0"/>
              <a:t>Contacts</a:t>
            </a:r>
            <a:endParaRPr lang="ja-JP" altLang="en-US" b="1" dirty="0"/>
          </a:p>
        </p:txBody>
      </p:sp>
      <p:sp>
        <p:nvSpPr>
          <p:cNvPr id="8" name="日付プレースホルダー 7">
            <a:extLst>
              <a:ext uri="{FF2B5EF4-FFF2-40B4-BE49-F238E27FC236}">
                <a16:creationId xmlns:a16="http://schemas.microsoft.com/office/drawing/2014/main" id="{D69287A2-EEC5-37D6-488E-78F005CE990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7E9F031-FCF9-2304-4417-529E3C239031}"/>
              </a:ext>
            </a:extLst>
          </p:cNvPr>
          <p:cNvSpPr>
            <a:spLocks noGrp="1"/>
          </p:cNvSpPr>
          <p:nvPr>
            <p:ph type="sldNum" sz="quarter" idx="12"/>
          </p:nvPr>
        </p:nvSpPr>
        <p:spPr/>
        <p:txBody>
          <a:bodyPr/>
          <a:lstStyle/>
          <a:p>
            <a:fld id="{3BB876C2-8946-444B-B6D9-1B3467709539}" type="slidenum">
              <a:rPr kumimoji="1" lang="ja-JP" altLang="en-US" smtClean="0"/>
              <a:t>103</a:t>
            </a:fld>
            <a:endParaRPr kumimoji="1" lang="ja-JP" altLang="en-US" dirty="0"/>
          </a:p>
        </p:txBody>
      </p:sp>
      <p:sp>
        <p:nvSpPr>
          <p:cNvPr id="2" name="テキスト ボックス 1">
            <a:extLst>
              <a:ext uri="{FF2B5EF4-FFF2-40B4-BE49-F238E27FC236}">
                <a16:creationId xmlns:a16="http://schemas.microsoft.com/office/drawing/2014/main" id="{F90E578A-A489-E178-4BEF-069C09DEBB5A}"/>
              </a:ext>
            </a:extLst>
          </p:cNvPr>
          <p:cNvSpPr txBox="1"/>
          <p:nvPr/>
        </p:nvSpPr>
        <p:spPr>
          <a:xfrm>
            <a:off x="2948026" y="4933442"/>
            <a:ext cx="184731" cy="369332"/>
          </a:xfrm>
          <a:prstGeom prst="rect">
            <a:avLst/>
          </a:prstGeom>
          <a:noFill/>
        </p:spPr>
        <p:txBody>
          <a:bodyPr wrap="none" rtlCol="0">
            <a:spAutoFit/>
          </a:bodyPr>
          <a:lstStyle/>
          <a:p>
            <a:endParaRPr kumimoji="1" lang="ja-JP" altLang="en-US" dirty="0"/>
          </a:p>
        </p:txBody>
      </p:sp>
      <p:sp>
        <p:nvSpPr>
          <p:cNvPr id="17" name="テキスト ボックス 16">
            <a:extLst>
              <a:ext uri="{FF2B5EF4-FFF2-40B4-BE49-F238E27FC236}">
                <a16:creationId xmlns:a16="http://schemas.microsoft.com/office/drawing/2014/main" id="{D46F0375-A829-05FA-F1B3-48981C2CCE24}"/>
              </a:ext>
            </a:extLst>
          </p:cNvPr>
          <p:cNvSpPr txBox="1"/>
          <p:nvPr/>
        </p:nvSpPr>
        <p:spPr>
          <a:xfrm>
            <a:off x="1153972" y="1555226"/>
            <a:ext cx="9884055" cy="2677656"/>
          </a:xfrm>
          <a:prstGeom prst="rect">
            <a:avLst/>
          </a:prstGeom>
          <a:noFill/>
        </p:spPr>
        <p:txBody>
          <a:bodyPr wrap="square">
            <a:spAutoFit/>
          </a:bodyPr>
          <a:lstStyle/>
          <a:p>
            <a:r>
              <a:rPr lang="en-US" altLang="ja-JP" sz="2400" dirty="0"/>
              <a:t>LinkedIn:	Kei Sanada</a:t>
            </a:r>
            <a:r>
              <a:rPr lang="ja-JP" altLang="en-US" sz="2400" dirty="0"/>
              <a:t> </a:t>
            </a:r>
            <a:r>
              <a:rPr lang="en-US" altLang="ja-JP" sz="2400" dirty="0"/>
              <a:t>	</a:t>
            </a:r>
            <a:r>
              <a:rPr lang="en-US" altLang="ja-JP" sz="2400" dirty="0">
                <a:hlinkClick r:id="rId2"/>
              </a:rPr>
              <a:t>https://www.linkedin.com/in/kei-sanada/</a:t>
            </a:r>
            <a:endParaRPr lang="en-US" altLang="ja-JP" sz="2400" dirty="0"/>
          </a:p>
          <a:p>
            <a:r>
              <a:rPr lang="en-US" altLang="ja-JP" sz="2400" dirty="0"/>
              <a:t>X (Twitter): 	@sdk7777</a:t>
            </a:r>
          </a:p>
          <a:p>
            <a:endParaRPr lang="en-US" altLang="ja-JP" sz="2400" dirty="0"/>
          </a:p>
          <a:p>
            <a:endParaRPr lang="en-US" altLang="ja-JP" sz="2400" dirty="0"/>
          </a:p>
          <a:p>
            <a:pPr lvl="1"/>
            <a:r>
              <a:rPr lang="en-US" altLang="ja-JP" sz="2400" dirty="0"/>
              <a:t>Addition: </a:t>
            </a:r>
          </a:p>
          <a:p>
            <a:pPr lvl="1"/>
            <a:r>
              <a:rPr lang="en-US" altLang="ja-JP" sz="2400" dirty="0"/>
              <a:t>The new 13F-HR of Numerai was announced on May 15.</a:t>
            </a:r>
          </a:p>
          <a:p>
            <a:pPr lvl="1"/>
            <a:r>
              <a:rPr lang="en-US" altLang="ja-JP" sz="2400" dirty="0"/>
              <a:t>I will also summarize it in my blog. </a:t>
            </a:r>
            <a:r>
              <a:rPr lang="en-US" altLang="ja-JP" sz="2400" dirty="0">
                <a:hlinkClick r:id="rId3"/>
              </a:rPr>
              <a:t>https://mq-1.blogspot.com</a:t>
            </a:r>
            <a:endParaRPr lang="en-US" altLang="ja-JP" sz="2400" dirty="0"/>
          </a:p>
        </p:txBody>
      </p:sp>
    </p:spTree>
    <p:extLst>
      <p:ext uri="{BB962C8B-B14F-4D97-AF65-F5344CB8AC3E}">
        <p14:creationId xmlns:p14="http://schemas.microsoft.com/office/powerpoint/2010/main" val="55479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5A7E7-D033-7F43-C4F5-9E39D8B0C67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25684F0F-608F-A58B-8B1F-96B52D3D126A}"/>
              </a:ext>
            </a:extLst>
          </p:cNvPr>
          <p:cNvSpPr>
            <a:spLocks noGrp="1"/>
          </p:cNvSpPr>
          <p:nvPr>
            <p:ph type="title"/>
          </p:nvPr>
        </p:nvSpPr>
        <p:spPr/>
        <p:txBody>
          <a:bodyPr>
            <a:normAutofit/>
          </a:bodyPr>
          <a:lstStyle/>
          <a:p>
            <a:r>
              <a:rPr lang="en-US" altLang="ja-JP" b="1" dirty="0"/>
              <a:t>The Handicaps to Modern Quantitative Research:Handicap</a:t>
            </a:r>
            <a:r>
              <a:rPr lang="ja-JP" altLang="en-US" b="1" dirty="0"/>
              <a:t> </a:t>
            </a:r>
            <a:r>
              <a:rPr lang="en-US" altLang="ja-JP" b="1" dirty="0"/>
              <a:t>of</a:t>
            </a:r>
            <a:r>
              <a:rPr lang="ja-JP" altLang="en-US" b="1" dirty="0"/>
              <a:t> </a:t>
            </a:r>
            <a:r>
              <a:rPr lang="en-US" altLang="ja-JP" b="1" dirty="0"/>
              <a:t>Silo</a:t>
            </a:r>
            <a:endParaRPr lang="ja-JP" altLang="en-US" b="1" dirty="0"/>
          </a:p>
        </p:txBody>
      </p:sp>
      <p:sp>
        <p:nvSpPr>
          <p:cNvPr id="8" name="日付プレースホルダー 7">
            <a:extLst>
              <a:ext uri="{FF2B5EF4-FFF2-40B4-BE49-F238E27FC236}">
                <a16:creationId xmlns:a16="http://schemas.microsoft.com/office/drawing/2014/main" id="{1107672B-9652-DE25-8C4A-18FE813F6FF1}"/>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0D6FA7D5-B85B-63F6-05B1-5E0DBF7DE95C}"/>
              </a:ext>
            </a:extLst>
          </p:cNvPr>
          <p:cNvSpPr>
            <a:spLocks noGrp="1"/>
          </p:cNvSpPr>
          <p:nvPr>
            <p:ph type="sldNum" sz="quarter" idx="12"/>
          </p:nvPr>
        </p:nvSpPr>
        <p:spPr/>
        <p:txBody>
          <a:bodyPr/>
          <a:lstStyle/>
          <a:p>
            <a:fld id="{3BB876C2-8946-444B-B6D9-1B3467709539}" type="slidenum">
              <a:rPr kumimoji="1" lang="ja-JP" altLang="en-US" smtClean="0"/>
              <a:t>11</a:t>
            </a:fld>
            <a:endParaRPr kumimoji="1" lang="ja-JP" altLang="en-US" dirty="0"/>
          </a:p>
        </p:txBody>
      </p:sp>
      <p:sp>
        <p:nvSpPr>
          <p:cNvPr id="4" name="テキスト ボックス 3">
            <a:extLst>
              <a:ext uri="{FF2B5EF4-FFF2-40B4-BE49-F238E27FC236}">
                <a16:creationId xmlns:a16="http://schemas.microsoft.com/office/drawing/2014/main" id="{AA4BB12D-330D-FAC1-4EB7-6DFED362E58C}"/>
              </a:ext>
            </a:extLst>
          </p:cNvPr>
          <p:cNvSpPr txBox="1"/>
          <p:nvPr/>
        </p:nvSpPr>
        <p:spPr>
          <a:xfrm>
            <a:off x="912268" y="906601"/>
            <a:ext cx="10367463" cy="5632311"/>
          </a:xfrm>
          <a:prstGeom prst="rect">
            <a:avLst/>
          </a:prstGeom>
          <a:noFill/>
        </p:spPr>
        <p:txBody>
          <a:bodyPr wrap="square" rtlCol="0">
            <a:spAutoFit/>
          </a:bodyPr>
          <a:lstStyle/>
          <a:p>
            <a:pPr marL="0" indent="0">
              <a:buNone/>
            </a:pPr>
            <a:r>
              <a:rPr lang="en-US" altLang="ja-JP" sz="2400" b="1" dirty="0"/>
              <a:t>Handicap #1: The experience barrier</a:t>
            </a:r>
          </a:p>
          <a:p>
            <a:pPr marL="0" indent="0">
              <a:buNone/>
            </a:pPr>
            <a:r>
              <a:rPr lang="en-US" altLang="ja-JP" sz="2400" dirty="0"/>
              <a:t>To develop an investment strategy, specialized financial knowledge is required. As a result, many data scientists are unable to participate in this field</a:t>
            </a:r>
          </a:p>
          <a:p>
            <a:pPr marL="0" indent="0">
              <a:buNone/>
            </a:pPr>
            <a:r>
              <a:rPr lang="en-US" altLang="ja-JP" sz="2400" b="1" dirty="0"/>
              <a:t>Handicap #2: The data/resources barrier</a:t>
            </a:r>
          </a:p>
          <a:p>
            <a:pPr marL="0" indent="0">
              <a:buNone/>
            </a:pPr>
            <a:r>
              <a:rPr lang="en-US" altLang="ja-JP" sz="2400" dirty="0"/>
              <a:t>Expensive datasets, software, and hardware are required. The era of discovering investment opportunities from publicly available information has ended. Advanced analysis now demands significant financial resources for purchasing, managing, and analyzing complex datasets, as well as for high-performance computers and specialized software.</a:t>
            </a:r>
            <a:endParaRPr lang="en-US" altLang="ja-JP" sz="2400" b="1" dirty="0"/>
          </a:p>
          <a:p>
            <a:pPr marL="0" indent="0">
              <a:buNone/>
            </a:pPr>
            <a:r>
              <a:rPr lang="en-US" altLang="ja-JP" sz="2400" b="1" dirty="0"/>
              <a:t>Handicap #3: Selection bias</a:t>
            </a:r>
          </a:p>
          <a:p>
            <a:pPr marL="0" indent="0">
              <a:buNone/>
            </a:pPr>
            <a:r>
              <a:rPr lang="en-US" altLang="ja-JP" sz="2400" dirty="0"/>
              <a:t>Researchers are compensated for creating backtests that demonstrate strong performance, which often leads to model overfitting. Additionally, in some cases, companies may use overfitted backtests to attract investor funds.</a:t>
            </a:r>
            <a:endParaRPr lang="ja-JP" altLang="en-US" sz="2400" dirty="0"/>
          </a:p>
        </p:txBody>
      </p:sp>
    </p:spTree>
    <p:extLst>
      <p:ext uri="{BB962C8B-B14F-4D97-AF65-F5344CB8AC3E}">
        <p14:creationId xmlns:p14="http://schemas.microsoft.com/office/powerpoint/2010/main" val="208803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1DF4F-8B4D-1799-F720-7DE39E64D5C6}"/>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02D2670-8752-85D7-0786-F199E98D9FA3}"/>
              </a:ext>
            </a:extLst>
          </p:cNvPr>
          <p:cNvSpPr>
            <a:spLocks noGrp="1"/>
          </p:cNvSpPr>
          <p:nvPr>
            <p:ph type="title"/>
          </p:nvPr>
        </p:nvSpPr>
        <p:spPr/>
        <p:txBody>
          <a:bodyPr>
            <a:normAutofit/>
          </a:bodyPr>
          <a:lstStyle/>
          <a:p>
            <a:r>
              <a:rPr lang="en-US" altLang="ja-JP" b="1" dirty="0"/>
              <a:t>The Handicaps to Modern Quantitative Research: Tournament</a:t>
            </a:r>
            <a:endParaRPr lang="ja-JP" altLang="en-US" b="1" dirty="0"/>
          </a:p>
        </p:txBody>
      </p:sp>
      <p:sp>
        <p:nvSpPr>
          <p:cNvPr id="8" name="日付プレースホルダー 7">
            <a:extLst>
              <a:ext uri="{FF2B5EF4-FFF2-40B4-BE49-F238E27FC236}">
                <a16:creationId xmlns:a16="http://schemas.microsoft.com/office/drawing/2014/main" id="{21D8C3DB-1304-008E-3FD3-21AFE3A9B6AB}"/>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10DD4E04-50D5-2B5A-4F65-E2359878E4E3}"/>
              </a:ext>
            </a:extLst>
          </p:cNvPr>
          <p:cNvSpPr>
            <a:spLocks noGrp="1"/>
          </p:cNvSpPr>
          <p:nvPr>
            <p:ph type="sldNum" sz="quarter" idx="12"/>
          </p:nvPr>
        </p:nvSpPr>
        <p:spPr/>
        <p:txBody>
          <a:bodyPr/>
          <a:lstStyle/>
          <a:p>
            <a:fld id="{3BB876C2-8946-444B-B6D9-1B3467709539}" type="slidenum">
              <a:rPr kumimoji="1" lang="ja-JP" altLang="en-US" smtClean="0"/>
              <a:t>12</a:t>
            </a:fld>
            <a:endParaRPr kumimoji="1" lang="ja-JP" altLang="en-US" dirty="0"/>
          </a:p>
        </p:txBody>
      </p:sp>
      <p:pic>
        <p:nvPicPr>
          <p:cNvPr id="3" name="図 2">
            <a:extLst>
              <a:ext uri="{FF2B5EF4-FFF2-40B4-BE49-F238E27FC236}">
                <a16:creationId xmlns:a16="http://schemas.microsoft.com/office/drawing/2014/main" id="{79B2A080-CC36-A8BE-4D5C-F503DF775ACA}"/>
              </a:ext>
            </a:extLst>
          </p:cNvPr>
          <p:cNvPicPr>
            <a:picLocks noChangeAspect="1"/>
          </p:cNvPicPr>
          <p:nvPr/>
        </p:nvPicPr>
        <p:blipFill>
          <a:blip r:embed="rId2"/>
          <a:stretch>
            <a:fillRect/>
          </a:stretch>
        </p:blipFill>
        <p:spPr>
          <a:xfrm>
            <a:off x="314793" y="1762655"/>
            <a:ext cx="5991461" cy="3146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テキスト ボックス 4">
            <a:extLst>
              <a:ext uri="{FF2B5EF4-FFF2-40B4-BE49-F238E27FC236}">
                <a16:creationId xmlns:a16="http://schemas.microsoft.com/office/drawing/2014/main" id="{95A0D2EB-70D5-95B6-09E9-7587D339ADFF}"/>
              </a:ext>
            </a:extLst>
          </p:cNvPr>
          <p:cNvSpPr txBox="1"/>
          <p:nvPr/>
        </p:nvSpPr>
        <p:spPr>
          <a:xfrm>
            <a:off x="143218" y="1125650"/>
            <a:ext cx="2020105" cy="461665"/>
          </a:xfrm>
          <a:prstGeom prst="rect">
            <a:avLst/>
          </a:prstGeom>
          <a:noFill/>
        </p:spPr>
        <p:txBody>
          <a:bodyPr wrap="none" rtlCol="0">
            <a:spAutoFit/>
          </a:bodyPr>
          <a:lstStyle/>
          <a:p>
            <a:r>
              <a:rPr kumimoji="1" lang="en-US" altLang="ja-JP" sz="2400" b="1" dirty="0"/>
              <a:t>Tournament</a:t>
            </a:r>
            <a:endParaRPr kumimoji="1" lang="ja-JP" altLang="en-US" sz="2400" b="1" dirty="0"/>
          </a:p>
        </p:txBody>
      </p:sp>
      <p:sp>
        <p:nvSpPr>
          <p:cNvPr id="10" name="コンテンツ プレースホルダー 6">
            <a:extLst>
              <a:ext uri="{FF2B5EF4-FFF2-40B4-BE49-F238E27FC236}">
                <a16:creationId xmlns:a16="http://schemas.microsoft.com/office/drawing/2014/main" id="{6815C522-B55F-58C8-BC68-ACE6908638B9}"/>
              </a:ext>
            </a:extLst>
          </p:cNvPr>
          <p:cNvSpPr>
            <a:spLocks noGrp="1"/>
          </p:cNvSpPr>
          <p:nvPr>
            <p:ph idx="1"/>
          </p:nvPr>
        </p:nvSpPr>
        <p:spPr>
          <a:xfrm>
            <a:off x="6445767" y="1762655"/>
            <a:ext cx="5515901" cy="4500054"/>
          </a:xfrm>
        </p:spPr>
        <p:txBody>
          <a:bodyPr>
            <a:normAutofit/>
          </a:bodyPr>
          <a:lstStyle/>
          <a:p>
            <a:pPr marL="0" indent="0">
              <a:buNone/>
            </a:pPr>
            <a:r>
              <a:rPr lang="en-US" altLang="ja-JP" sz="1800" b="1" dirty="0"/>
              <a:t>Handicap #1: The experience barrier</a:t>
            </a:r>
          </a:p>
          <a:p>
            <a:pPr marL="0" indent="0">
              <a:buNone/>
            </a:pPr>
            <a:r>
              <a:rPr lang="en-US" altLang="ja-JP" sz="1800" dirty="0"/>
              <a:t>The data can be pre-processed and structured by experienced researchers, and a relevant problem (useful to an organization) is cast as a forecasting challenge.</a:t>
            </a:r>
          </a:p>
          <a:p>
            <a:pPr marL="0" indent="0">
              <a:buNone/>
            </a:pPr>
            <a:r>
              <a:rPr lang="en-US" altLang="ja-JP" sz="1800" b="1" dirty="0"/>
              <a:t>Handicap #2: The data/resources barrier</a:t>
            </a:r>
          </a:p>
          <a:p>
            <a:pPr marL="0" indent="0">
              <a:buNone/>
            </a:pPr>
            <a:r>
              <a:rPr lang="en-US" altLang="ja-JP" sz="1800" dirty="0"/>
              <a:t>Data is made available. Less commonly, remote access to computing cluster can be provided.</a:t>
            </a:r>
          </a:p>
          <a:p>
            <a:pPr marL="0" indent="0">
              <a:buNone/>
            </a:pPr>
            <a:r>
              <a:rPr lang="en-US" altLang="ja-JP" sz="1800" b="1" dirty="0"/>
              <a:t>Handicap #3: Selection bias</a:t>
            </a:r>
          </a:p>
          <a:p>
            <a:pPr marL="0" indent="0">
              <a:buNone/>
            </a:pPr>
            <a:r>
              <a:rPr lang="en-US" altLang="ja-JP" sz="1800" dirty="0"/>
              <a:t>The tournament can be designed in such way that selection bias does not take place or, if it takes place, it is accounted for.</a:t>
            </a:r>
            <a:endParaRPr lang="ja-JP" altLang="en-US" sz="1800" dirty="0"/>
          </a:p>
        </p:txBody>
      </p:sp>
    </p:spTree>
    <p:extLst>
      <p:ext uri="{BB962C8B-B14F-4D97-AF65-F5344CB8AC3E}">
        <p14:creationId xmlns:p14="http://schemas.microsoft.com/office/powerpoint/2010/main" val="2298645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559AE-8449-DE4C-4BA6-B8BE899DCFED}"/>
              </a:ext>
            </a:extLst>
          </p:cNvPr>
          <p:cNvSpPr>
            <a:spLocks noGrp="1"/>
          </p:cNvSpPr>
          <p:nvPr>
            <p:ph type="title"/>
          </p:nvPr>
        </p:nvSpPr>
        <p:spPr>
          <a:xfrm>
            <a:off x="838200" y="2560548"/>
            <a:ext cx="10515600" cy="868452"/>
          </a:xfrm>
        </p:spPr>
        <p:txBody>
          <a:bodyPr>
            <a:noAutofit/>
          </a:bodyPr>
          <a:lstStyle/>
          <a:p>
            <a:br>
              <a:rPr kumimoji="1" lang="ja-JP" altLang="en-US" sz="4400" b="1" dirty="0"/>
            </a:br>
            <a:r>
              <a:rPr kumimoji="1" lang="en-US" altLang="ja-JP" sz="4400" b="1" dirty="0"/>
              <a:t>Can I analyze the characteristics of Numerai from 13F-HR?</a:t>
            </a:r>
            <a:endParaRPr kumimoji="1" lang="ja-JP" altLang="en-US" sz="4400" b="1" dirty="0"/>
          </a:p>
        </p:txBody>
      </p:sp>
    </p:spTree>
    <p:extLst>
      <p:ext uri="{BB962C8B-B14F-4D97-AF65-F5344CB8AC3E}">
        <p14:creationId xmlns:p14="http://schemas.microsoft.com/office/powerpoint/2010/main" val="4159789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A9B3F-CE20-33F6-5A33-2DEE35E6674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1A0D9E3-BAC7-3C28-B702-7AADA9FFCD80}"/>
              </a:ext>
            </a:extLst>
          </p:cNvPr>
          <p:cNvSpPr>
            <a:spLocks noGrp="1"/>
          </p:cNvSpPr>
          <p:nvPr>
            <p:ph type="title"/>
          </p:nvPr>
        </p:nvSpPr>
        <p:spPr/>
        <p:txBody>
          <a:bodyPr/>
          <a:lstStyle/>
          <a:p>
            <a:r>
              <a:rPr lang="en-US" altLang="ja-JP" b="1" dirty="0"/>
              <a:t>13F-HR</a:t>
            </a:r>
            <a:endParaRPr lang="ja-JP" altLang="en-US" b="1" dirty="0"/>
          </a:p>
        </p:txBody>
      </p:sp>
      <p:sp>
        <p:nvSpPr>
          <p:cNvPr id="7" name="コンテンツ プレースホルダー 6">
            <a:extLst>
              <a:ext uri="{FF2B5EF4-FFF2-40B4-BE49-F238E27FC236}">
                <a16:creationId xmlns:a16="http://schemas.microsoft.com/office/drawing/2014/main" id="{E356C438-5536-8A6D-09EC-F1B78BCD2F21}"/>
              </a:ext>
            </a:extLst>
          </p:cNvPr>
          <p:cNvSpPr>
            <a:spLocks noGrp="1"/>
          </p:cNvSpPr>
          <p:nvPr>
            <p:ph idx="1"/>
          </p:nvPr>
        </p:nvSpPr>
        <p:spPr>
          <a:xfrm>
            <a:off x="838200" y="1170152"/>
            <a:ext cx="10662501" cy="5021023"/>
          </a:xfrm>
        </p:spPr>
        <p:txBody>
          <a:bodyPr>
            <a:normAutofit lnSpcReduction="10000"/>
          </a:bodyPr>
          <a:lstStyle/>
          <a:p>
            <a:pPr marL="0" indent="0">
              <a:buNone/>
            </a:pPr>
            <a:r>
              <a:rPr lang="en-US" altLang="ja-JP" sz="2900" dirty="0"/>
              <a:t>Institutional investors managing over $100 million in assets are required to submit a 13F-HR report to the SEC on a quarterly basis.</a:t>
            </a:r>
          </a:p>
          <a:p>
            <a:pPr marL="457200" lvl="1" indent="0">
              <a:buNone/>
            </a:pPr>
            <a:endParaRPr lang="en-US" altLang="ja-JP" dirty="0"/>
          </a:p>
          <a:p>
            <a:pPr marL="457200" lvl="1" indent="0">
              <a:buNone/>
            </a:pPr>
            <a:r>
              <a:rPr lang="ja-JP" altLang="en-US" dirty="0"/>
              <a:t>･</a:t>
            </a:r>
            <a:r>
              <a:rPr lang="en-US" altLang="ja-JP" dirty="0"/>
              <a:t>The securities listed in 13F-HR are long positions; short positions are not included.</a:t>
            </a:r>
          </a:p>
          <a:p>
            <a:pPr marL="457200" lvl="1" indent="0">
              <a:buNone/>
            </a:pPr>
            <a:r>
              <a:rPr lang="ja-JP" altLang="en-US" dirty="0"/>
              <a:t>･ </a:t>
            </a:r>
            <a:r>
              <a:rPr lang="en-US" altLang="ja-JP" dirty="0"/>
              <a:t>Only securities traded in the U.S. markets and listed on the SEC’s approved list are reported.</a:t>
            </a:r>
          </a:p>
          <a:p>
            <a:pPr marL="0" indent="0">
              <a:buNone/>
            </a:pPr>
            <a:endParaRPr lang="en-US" altLang="ja-JP" dirty="0"/>
          </a:p>
          <a:p>
            <a:pPr marL="914400" lvl="2" indent="0">
              <a:buNone/>
            </a:pPr>
            <a:r>
              <a:rPr lang="en-US" altLang="ja-JP" sz="2100" dirty="0"/>
              <a:t>Covered asset types include:</a:t>
            </a:r>
          </a:p>
          <a:p>
            <a:pPr marL="914400" lvl="2" indent="0">
              <a:buNone/>
            </a:pPr>
            <a:r>
              <a:rPr lang="en-US" altLang="ja-JP" sz="2100" dirty="0"/>
              <a:t>- Equities, shares of closed-end investment companies (closed-end funds), exchange-traded fund (ETF) shares, certain convertible bonds, stock options, and warrants (long positions only).</a:t>
            </a:r>
          </a:p>
          <a:p>
            <a:pPr marL="914400" lvl="2" indent="0">
              <a:buNone/>
            </a:pPr>
            <a:r>
              <a:rPr lang="en-US" altLang="ja-JP" sz="2100" dirty="0"/>
              <a:t>- Through American Depositary Receipts (ADRs), securities from Japan, Europe, China, and other regions may be included.</a:t>
            </a:r>
          </a:p>
          <a:p>
            <a:pPr marL="0" indent="0">
              <a:buNone/>
            </a:pPr>
            <a:endParaRPr lang="en-US" altLang="ja-JP" dirty="0"/>
          </a:p>
          <a:p>
            <a:pPr marL="0" indent="0">
              <a:buNone/>
            </a:pPr>
            <a:endParaRPr lang="en-US" altLang="ja-JP" dirty="0"/>
          </a:p>
          <a:p>
            <a:pPr marL="0" indent="0">
              <a:buNone/>
            </a:pPr>
            <a:endParaRPr lang="en-US" altLang="ja-JP" dirty="0"/>
          </a:p>
        </p:txBody>
      </p:sp>
      <p:sp>
        <p:nvSpPr>
          <p:cNvPr id="8" name="日付プレースホルダー 7">
            <a:extLst>
              <a:ext uri="{FF2B5EF4-FFF2-40B4-BE49-F238E27FC236}">
                <a16:creationId xmlns:a16="http://schemas.microsoft.com/office/drawing/2014/main" id="{7BFC07E1-6304-32F1-D966-17ACC431B475}"/>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92D9624D-1F7C-3948-F335-D85025AA0276}"/>
              </a:ext>
            </a:extLst>
          </p:cNvPr>
          <p:cNvSpPr>
            <a:spLocks noGrp="1"/>
          </p:cNvSpPr>
          <p:nvPr>
            <p:ph type="sldNum" sz="quarter" idx="12"/>
          </p:nvPr>
        </p:nvSpPr>
        <p:spPr/>
        <p:txBody>
          <a:bodyPr/>
          <a:lstStyle/>
          <a:p>
            <a:fld id="{3BB876C2-8946-444B-B6D9-1B3467709539}" type="slidenum">
              <a:rPr kumimoji="1" lang="ja-JP" altLang="en-US" smtClean="0"/>
              <a:t>14</a:t>
            </a:fld>
            <a:endParaRPr kumimoji="1" lang="ja-JP" altLang="en-US" dirty="0"/>
          </a:p>
        </p:txBody>
      </p:sp>
    </p:spTree>
    <p:extLst>
      <p:ext uri="{BB962C8B-B14F-4D97-AF65-F5344CB8AC3E}">
        <p14:creationId xmlns:p14="http://schemas.microsoft.com/office/powerpoint/2010/main" val="343882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8EA73-B89A-E75C-DF47-68A75F15C81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5C7C2BED-BC57-FD9C-E338-0BA914201B1E}"/>
              </a:ext>
            </a:extLst>
          </p:cNvPr>
          <p:cNvSpPr>
            <a:spLocks noGrp="1"/>
          </p:cNvSpPr>
          <p:nvPr>
            <p:ph type="title"/>
          </p:nvPr>
        </p:nvSpPr>
        <p:spPr/>
        <p:txBody>
          <a:bodyPr/>
          <a:lstStyle/>
          <a:p>
            <a:r>
              <a:rPr lang="en-US" altLang="ja-JP" b="1" dirty="0"/>
              <a:t>Numerai Hedge Fund Holdings and Performance</a:t>
            </a:r>
            <a:endParaRPr lang="ja-JP" altLang="en-US" b="1" dirty="0"/>
          </a:p>
        </p:txBody>
      </p:sp>
      <p:sp>
        <p:nvSpPr>
          <p:cNvPr id="7" name="コンテンツ プレースホルダー 6">
            <a:extLst>
              <a:ext uri="{FF2B5EF4-FFF2-40B4-BE49-F238E27FC236}">
                <a16:creationId xmlns:a16="http://schemas.microsoft.com/office/drawing/2014/main" id="{3DA4A92A-6FBB-407B-2573-23A7AD2D8F70}"/>
              </a:ext>
            </a:extLst>
          </p:cNvPr>
          <p:cNvSpPr>
            <a:spLocks noGrp="1"/>
          </p:cNvSpPr>
          <p:nvPr>
            <p:ph idx="1"/>
          </p:nvPr>
        </p:nvSpPr>
        <p:spPr>
          <a:xfrm>
            <a:off x="1553765" y="1186898"/>
            <a:ext cx="9084469" cy="5480604"/>
          </a:xfrm>
        </p:spPr>
        <p:txBody>
          <a:bodyPr>
            <a:normAutofit/>
          </a:bodyPr>
          <a:lstStyle/>
          <a:p>
            <a:pPr marL="0" lvl="1" indent="0">
              <a:spcBef>
                <a:spcPts val="1000"/>
              </a:spcBef>
              <a:buNone/>
            </a:pPr>
            <a:r>
              <a:rPr lang="en-US" altLang="ja-JP" sz="2800" dirty="0"/>
              <a:t>Numerai Hedge Fund (Numerai GP LLC.) does not disclose its holdings or performance.</a:t>
            </a:r>
          </a:p>
          <a:p>
            <a:pPr marL="0" lvl="1" indent="0">
              <a:spcBef>
                <a:spcPts val="1000"/>
              </a:spcBef>
              <a:buNone/>
            </a:pPr>
            <a:r>
              <a:rPr lang="en-US" altLang="ja-JP" dirty="0"/>
              <a:t>※Some articles have been published on Medium.com.</a:t>
            </a:r>
          </a:p>
          <a:p>
            <a:pPr marL="0" lvl="1" indent="0">
              <a:spcBef>
                <a:spcPts val="1000"/>
              </a:spcBef>
              <a:buNone/>
            </a:pPr>
            <a:endParaRPr lang="en-US" altLang="ja-JP" sz="2800" dirty="0"/>
          </a:p>
          <a:p>
            <a:pPr marL="0" lvl="1" indent="0">
              <a:spcBef>
                <a:spcPts val="1000"/>
              </a:spcBef>
              <a:buNone/>
            </a:pPr>
            <a:r>
              <a:rPr lang="en-US" altLang="ja-JP" sz="2800" dirty="0"/>
              <a:t>By referencing Numerai Hedge Fund’s 13F-HR filings, one can see its long positions and identify the stocks held at the end of each quarter.</a:t>
            </a:r>
          </a:p>
          <a:p>
            <a:pPr marL="0" lvl="1" indent="0">
              <a:spcBef>
                <a:spcPts val="1000"/>
              </a:spcBef>
              <a:buNone/>
            </a:pPr>
            <a:endParaRPr lang="en-US" altLang="ja-JP" sz="2800" dirty="0"/>
          </a:p>
        </p:txBody>
      </p:sp>
      <p:sp>
        <p:nvSpPr>
          <p:cNvPr id="8" name="日付プレースホルダー 7">
            <a:extLst>
              <a:ext uri="{FF2B5EF4-FFF2-40B4-BE49-F238E27FC236}">
                <a16:creationId xmlns:a16="http://schemas.microsoft.com/office/drawing/2014/main" id="{018A8A84-3A8F-44EA-2020-091A26AD2CD5}"/>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1FD2B09F-FD45-9C93-9553-FE6F533DB2D7}"/>
              </a:ext>
            </a:extLst>
          </p:cNvPr>
          <p:cNvSpPr>
            <a:spLocks noGrp="1"/>
          </p:cNvSpPr>
          <p:nvPr>
            <p:ph type="sldNum" sz="quarter" idx="12"/>
          </p:nvPr>
        </p:nvSpPr>
        <p:spPr/>
        <p:txBody>
          <a:bodyPr/>
          <a:lstStyle/>
          <a:p>
            <a:fld id="{3BB876C2-8946-444B-B6D9-1B3467709539}" type="slidenum">
              <a:rPr kumimoji="1" lang="ja-JP" altLang="en-US" smtClean="0"/>
              <a:t>15</a:t>
            </a:fld>
            <a:endParaRPr kumimoji="1" lang="ja-JP" altLang="en-US" dirty="0"/>
          </a:p>
        </p:txBody>
      </p:sp>
    </p:spTree>
    <p:extLst>
      <p:ext uri="{BB962C8B-B14F-4D97-AF65-F5344CB8AC3E}">
        <p14:creationId xmlns:p14="http://schemas.microsoft.com/office/powerpoint/2010/main" val="2619289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91281-49DB-7655-6BA0-7EB6775BE1D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0E3FBD3-FA55-0868-385E-25DBB2DDBEBD}"/>
              </a:ext>
            </a:extLst>
          </p:cNvPr>
          <p:cNvSpPr>
            <a:spLocks noGrp="1"/>
          </p:cNvSpPr>
          <p:nvPr>
            <p:ph type="title"/>
          </p:nvPr>
        </p:nvSpPr>
        <p:spPr>
          <a:xfrm>
            <a:off x="838200" y="136525"/>
            <a:ext cx="10515600" cy="874710"/>
          </a:xfrm>
        </p:spPr>
        <p:txBody>
          <a:bodyPr>
            <a:normAutofit/>
          </a:bodyPr>
          <a:lstStyle/>
          <a:p>
            <a:r>
              <a:rPr lang="en-US" altLang="ja-JP" b="1" dirty="0"/>
              <a:t>Long Position Assets Under Management (Quarterly)</a:t>
            </a:r>
            <a:endParaRPr lang="ja-JP" altLang="en-US" b="1" dirty="0"/>
          </a:p>
        </p:txBody>
      </p:sp>
      <p:pic>
        <p:nvPicPr>
          <p:cNvPr id="3" name="コンテンツ プレースホルダー 2">
            <a:extLst>
              <a:ext uri="{FF2B5EF4-FFF2-40B4-BE49-F238E27FC236}">
                <a16:creationId xmlns:a16="http://schemas.microsoft.com/office/drawing/2014/main" id="{1544FFA3-2A31-B7FA-7FC3-9FDA8580CC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071" y="1193798"/>
            <a:ext cx="8959858" cy="5345114"/>
          </a:xfrm>
        </p:spPr>
      </p:pic>
      <p:sp>
        <p:nvSpPr>
          <p:cNvPr id="8" name="日付プレースホルダー 7">
            <a:extLst>
              <a:ext uri="{FF2B5EF4-FFF2-40B4-BE49-F238E27FC236}">
                <a16:creationId xmlns:a16="http://schemas.microsoft.com/office/drawing/2014/main" id="{8184BF5C-F60E-3E7B-24B6-E74640156EE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B49AB2CC-770C-DE74-CF56-04E61F9DE005}"/>
              </a:ext>
            </a:extLst>
          </p:cNvPr>
          <p:cNvSpPr>
            <a:spLocks noGrp="1"/>
          </p:cNvSpPr>
          <p:nvPr>
            <p:ph type="sldNum" sz="quarter" idx="12"/>
          </p:nvPr>
        </p:nvSpPr>
        <p:spPr/>
        <p:txBody>
          <a:bodyPr/>
          <a:lstStyle/>
          <a:p>
            <a:fld id="{3BB876C2-8946-444B-B6D9-1B3467709539}" type="slidenum">
              <a:rPr kumimoji="1" lang="ja-JP" altLang="en-US" smtClean="0"/>
              <a:t>16</a:t>
            </a:fld>
            <a:endParaRPr kumimoji="1" lang="ja-JP" altLang="en-US" dirty="0"/>
          </a:p>
        </p:txBody>
      </p:sp>
      <p:sp>
        <p:nvSpPr>
          <p:cNvPr id="4" name="テキスト ボックス 3">
            <a:extLst>
              <a:ext uri="{FF2B5EF4-FFF2-40B4-BE49-F238E27FC236}">
                <a16:creationId xmlns:a16="http://schemas.microsoft.com/office/drawing/2014/main" id="{7B395978-20AE-B6F0-2407-9AA83347B125}"/>
              </a:ext>
            </a:extLst>
          </p:cNvPr>
          <p:cNvSpPr txBox="1"/>
          <p:nvPr/>
        </p:nvSpPr>
        <p:spPr>
          <a:xfrm flipH="1">
            <a:off x="6628292" y="1193798"/>
            <a:ext cx="3947637" cy="307777"/>
          </a:xfrm>
          <a:prstGeom prst="rect">
            <a:avLst/>
          </a:prstGeom>
          <a:noFill/>
        </p:spPr>
        <p:txBody>
          <a:bodyPr wrap="square" rtlCol="0">
            <a:spAutoFit/>
          </a:bodyPr>
          <a:lstStyle/>
          <a:p>
            <a:r>
              <a:rPr lang="en-US" altLang="ja-JP" sz="1400" dirty="0"/>
              <a:t>※Assets Under Management</a:t>
            </a:r>
            <a:endParaRPr kumimoji="1" lang="ja-JP" altLang="en-US" sz="1400" dirty="0"/>
          </a:p>
        </p:txBody>
      </p:sp>
    </p:spTree>
    <p:extLst>
      <p:ext uri="{BB962C8B-B14F-4D97-AF65-F5344CB8AC3E}">
        <p14:creationId xmlns:p14="http://schemas.microsoft.com/office/powerpoint/2010/main" val="11085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A40D-3FA7-0B50-D95C-206745A002B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6CD4738-1E4D-31B7-5D78-426090F449F2}"/>
              </a:ext>
            </a:extLst>
          </p:cNvPr>
          <p:cNvSpPr>
            <a:spLocks noGrp="1"/>
          </p:cNvSpPr>
          <p:nvPr>
            <p:ph type="title"/>
          </p:nvPr>
        </p:nvSpPr>
        <p:spPr/>
        <p:txBody>
          <a:bodyPr/>
          <a:lstStyle/>
          <a:p>
            <a:r>
              <a:rPr lang="en-US" altLang="ja-JP" b="1" dirty="0"/>
              <a:t>Performance in 2024</a:t>
            </a:r>
            <a:endParaRPr lang="ja-JP" altLang="en-US" b="1" dirty="0"/>
          </a:p>
        </p:txBody>
      </p:sp>
      <p:sp>
        <p:nvSpPr>
          <p:cNvPr id="7" name="コンテンツ プレースホルダー 6">
            <a:extLst>
              <a:ext uri="{FF2B5EF4-FFF2-40B4-BE49-F238E27FC236}">
                <a16:creationId xmlns:a16="http://schemas.microsoft.com/office/drawing/2014/main" id="{4B8CEFB6-CBDF-AF11-FAEC-B150C9ECC858}"/>
              </a:ext>
            </a:extLst>
          </p:cNvPr>
          <p:cNvSpPr>
            <a:spLocks noGrp="1"/>
          </p:cNvSpPr>
          <p:nvPr>
            <p:ph idx="1"/>
          </p:nvPr>
        </p:nvSpPr>
        <p:spPr>
          <a:xfrm>
            <a:off x="1059658" y="1046378"/>
            <a:ext cx="10515600" cy="868452"/>
          </a:xfrm>
        </p:spPr>
        <p:txBody>
          <a:bodyPr>
            <a:normAutofit/>
          </a:bodyPr>
          <a:lstStyle/>
          <a:p>
            <a:pPr marL="0" indent="0">
              <a:buNone/>
            </a:pPr>
            <a:r>
              <a:rPr lang="en-US" altLang="ja-JP" dirty="0"/>
              <a:t>It is likely that 2024 saw steady growth.</a:t>
            </a:r>
          </a:p>
        </p:txBody>
      </p:sp>
      <p:sp>
        <p:nvSpPr>
          <p:cNvPr id="8" name="日付プレースホルダー 7">
            <a:extLst>
              <a:ext uri="{FF2B5EF4-FFF2-40B4-BE49-F238E27FC236}">
                <a16:creationId xmlns:a16="http://schemas.microsoft.com/office/drawing/2014/main" id="{BBD627D3-E801-240C-678C-4437B5372A52}"/>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F06FD7E-2361-19DB-63C9-3ABAC52EB6E5}"/>
              </a:ext>
            </a:extLst>
          </p:cNvPr>
          <p:cNvSpPr>
            <a:spLocks noGrp="1"/>
          </p:cNvSpPr>
          <p:nvPr>
            <p:ph type="sldNum" sz="quarter" idx="12"/>
          </p:nvPr>
        </p:nvSpPr>
        <p:spPr/>
        <p:txBody>
          <a:bodyPr/>
          <a:lstStyle/>
          <a:p>
            <a:fld id="{3BB876C2-8946-444B-B6D9-1B3467709539}" type="slidenum">
              <a:rPr kumimoji="1" lang="ja-JP" altLang="en-US" smtClean="0"/>
              <a:t>17</a:t>
            </a:fld>
            <a:endParaRPr kumimoji="1" lang="ja-JP" altLang="en-US" dirty="0"/>
          </a:p>
        </p:txBody>
      </p:sp>
      <p:pic>
        <p:nvPicPr>
          <p:cNvPr id="3" name="図 2">
            <a:extLst>
              <a:ext uri="{FF2B5EF4-FFF2-40B4-BE49-F238E27FC236}">
                <a16:creationId xmlns:a16="http://schemas.microsoft.com/office/drawing/2014/main" id="{14044380-5DF8-BAB2-953C-0AF91CD1DD40}"/>
              </a:ext>
            </a:extLst>
          </p:cNvPr>
          <p:cNvPicPr>
            <a:picLocks noChangeAspect="1"/>
          </p:cNvPicPr>
          <p:nvPr/>
        </p:nvPicPr>
        <p:blipFill>
          <a:blip r:embed="rId2"/>
          <a:stretch>
            <a:fillRect/>
          </a:stretch>
        </p:blipFill>
        <p:spPr>
          <a:xfrm>
            <a:off x="2927605" y="1956231"/>
            <a:ext cx="5712657" cy="4582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コンテンツ プレースホルダー 6">
            <a:extLst>
              <a:ext uri="{FF2B5EF4-FFF2-40B4-BE49-F238E27FC236}">
                <a16:creationId xmlns:a16="http://schemas.microsoft.com/office/drawing/2014/main" id="{269B8160-772A-0B2D-0E0A-F34E2FDAFE3D}"/>
              </a:ext>
            </a:extLst>
          </p:cNvPr>
          <p:cNvSpPr txBox="1">
            <a:spLocks/>
          </p:cNvSpPr>
          <p:nvPr/>
        </p:nvSpPr>
        <p:spPr>
          <a:xfrm>
            <a:off x="8729423" y="6148561"/>
            <a:ext cx="3534266" cy="36512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5100" dirty="0">
                <a:hlinkClick r:id="rId3"/>
              </a:rPr>
              <a:t>https://t.co/n45jK4vLtn</a:t>
            </a:r>
            <a:endParaRPr lang="en-US" altLang="ja-JP" sz="5100" dirty="0"/>
          </a:p>
          <a:p>
            <a:pPr marL="0" indent="0">
              <a:buFont typeface="Arial" panose="020B0604020202020204" pitchFamily="34" charset="0"/>
              <a:buNone/>
            </a:pPr>
            <a:endParaRPr lang="ja-JP" altLang="en-US" dirty="0"/>
          </a:p>
        </p:txBody>
      </p:sp>
    </p:spTree>
    <p:extLst>
      <p:ext uri="{BB962C8B-B14F-4D97-AF65-F5344CB8AC3E}">
        <p14:creationId xmlns:p14="http://schemas.microsoft.com/office/powerpoint/2010/main" val="420765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6D577-C498-F9E3-2036-D146DE08C0A4}"/>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F560AE6-2CC3-5C28-60DD-F446BD645A12}"/>
              </a:ext>
            </a:extLst>
          </p:cNvPr>
          <p:cNvSpPr>
            <a:spLocks noGrp="1"/>
          </p:cNvSpPr>
          <p:nvPr>
            <p:ph type="title"/>
          </p:nvPr>
        </p:nvSpPr>
        <p:spPr>
          <a:xfrm>
            <a:off x="838200" y="136524"/>
            <a:ext cx="10515600" cy="763589"/>
          </a:xfrm>
        </p:spPr>
        <p:txBody>
          <a:bodyPr vert="horz" lIns="91440" tIns="45720" rIns="91440" bIns="45720" rtlCol="0" anchor="ctr">
            <a:normAutofit/>
          </a:bodyPr>
          <a:lstStyle/>
          <a:p>
            <a:r>
              <a:rPr lang="en-US" altLang="ja-JP" b="1" dirty="0"/>
              <a:t>Changes in the Number of Holdings</a:t>
            </a:r>
            <a:endParaRPr lang="ja-JP" altLang="en-US" b="1" dirty="0"/>
          </a:p>
        </p:txBody>
      </p:sp>
      <p:sp>
        <p:nvSpPr>
          <p:cNvPr id="7" name="コンテンツ プレースホルダー 6">
            <a:extLst>
              <a:ext uri="{FF2B5EF4-FFF2-40B4-BE49-F238E27FC236}">
                <a16:creationId xmlns:a16="http://schemas.microsoft.com/office/drawing/2014/main" id="{FCB046EB-675F-4AD9-1BBC-86FF080C4DC5}"/>
              </a:ext>
            </a:extLst>
          </p:cNvPr>
          <p:cNvSpPr>
            <a:spLocks noGrp="1"/>
          </p:cNvSpPr>
          <p:nvPr>
            <p:ph idx="1"/>
          </p:nvPr>
        </p:nvSpPr>
        <p:spPr>
          <a:xfrm>
            <a:off x="651628" y="4851678"/>
            <a:ext cx="10888744" cy="1331349"/>
          </a:xfrm>
        </p:spPr>
        <p:txBody>
          <a:bodyPr>
            <a:noAutofit/>
          </a:bodyPr>
          <a:lstStyle/>
          <a:p>
            <a:pPr marL="0" indent="0">
              <a:buNone/>
            </a:pPr>
            <a:r>
              <a:rPr lang="en-US" altLang="ja-JP" sz="2000" dirty="0"/>
              <a:t>The correlation between AUM and the number of holdings is weak, with a coefficient of 0.288.</a:t>
            </a:r>
          </a:p>
          <a:p>
            <a:pPr marL="0" indent="0">
              <a:buNone/>
            </a:pPr>
            <a:r>
              <a:rPr lang="en-US" altLang="ja-JP" sz="2000" dirty="0"/>
              <a:t>Holdings don’t seem to fluctuate in direct response to AUM changes. Instead, the Numerai team appears to adjust the number of holdings independently to enhance portfolio diversification.</a:t>
            </a:r>
            <a:endParaRPr lang="ja-JP" altLang="en-US" sz="2000" dirty="0"/>
          </a:p>
        </p:txBody>
      </p:sp>
      <p:sp>
        <p:nvSpPr>
          <p:cNvPr id="8" name="日付プレースホルダー 7">
            <a:extLst>
              <a:ext uri="{FF2B5EF4-FFF2-40B4-BE49-F238E27FC236}">
                <a16:creationId xmlns:a16="http://schemas.microsoft.com/office/drawing/2014/main" id="{414B1370-F6DC-5194-5133-958C87672EB8}"/>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6E2F0E6-0B6F-7E62-2A82-573DE34E18B3}"/>
              </a:ext>
            </a:extLst>
          </p:cNvPr>
          <p:cNvSpPr>
            <a:spLocks noGrp="1"/>
          </p:cNvSpPr>
          <p:nvPr>
            <p:ph type="sldNum" sz="quarter" idx="12"/>
          </p:nvPr>
        </p:nvSpPr>
        <p:spPr/>
        <p:txBody>
          <a:bodyPr/>
          <a:lstStyle/>
          <a:p>
            <a:fld id="{3BB876C2-8946-444B-B6D9-1B3467709539}" type="slidenum">
              <a:rPr kumimoji="1" lang="ja-JP" altLang="en-US" smtClean="0"/>
              <a:t>18</a:t>
            </a:fld>
            <a:endParaRPr kumimoji="1" lang="ja-JP" altLang="en-US" dirty="0"/>
          </a:p>
        </p:txBody>
      </p:sp>
      <p:pic>
        <p:nvPicPr>
          <p:cNvPr id="3" name="図 2">
            <a:extLst>
              <a:ext uri="{FF2B5EF4-FFF2-40B4-BE49-F238E27FC236}">
                <a16:creationId xmlns:a16="http://schemas.microsoft.com/office/drawing/2014/main" id="{23A6A378-ACAF-2A20-4177-85E4C936B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18" y="858241"/>
            <a:ext cx="6096000" cy="3638550"/>
          </a:xfrm>
          <a:prstGeom prst="rect">
            <a:avLst/>
          </a:prstGeom>
        </p:spPr>
      </p:pic>
      <p:sp>
        <p:nvSpPr>
          <p:cNvPr id="4" name="テキスト ボックス 3">
            <a:extLst>
              <a:ext uri="{FF2B5EF4-FFF2-40B4-BE49-F238E27FC236}">
                <a16:creationId xmlns:a16="http://schemas.microsoft.com/office/drawing/2014/main" id="{B037A127-DB51-1281-CB28-C8220B7DDBA5}"/>
              </a:ext>
            </a:extLst>
          </p:cNvPr>
          <p:cNvSpPr txBox="1"/>
          <p:nvPr/>
        </p:nvSpPr>
        <p:spPr>
          <a:xfrm>
            <a:off x="7181861" y="1166377"/>
            <a:ext cx="3837910" cy="3139321"/>
          </a:xfrm>
          <a:prstGeom prst="rect">
            <a:avLst/>
          </a:prstGeom>
          <a:noFill/>
        </p:spPr>
        <p:txBody>
          <a:bodyPr wrap="none" rtlCol="0">
            <a:spAutoFit/>
          </a:bodyPr>
          <a:lstStyle/>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Date             AUM ($1B)    Holdings</a:t>
            </a:r>
            <a:endParaRPr lang="en-US" altLang="ja-JP" dirty="0">
              <a:solidFill>
                <a:srgbClr val="000000"/>
              </a:solidFill>
              <a:latin typeface="ＭＳ Ｐゴシック" panose="020B0600070205080204" pitchFamily="50" charset="-128"/>
              <a:ea typeface="ＭＳ Ｐゴシック" panose="020B0600070205080204" pitchFamily="50" charset="-128"/>
            </a:endParaRP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2022/12/31   $0.15            111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2023/3/31     $0.30            156</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2023/6/30     $0.49            159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2023/9/30     $0.30            219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2023/12/31   $0.28            232</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2024/3/31     $0.23            250</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2024/6/30     $0.28            311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2024/9/30     $0.38            345</a:t>
            </a:r>
          </a:p>
          <a:p>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2024/12/31   $0.37            389</a:t>
            </a:r>
          </a:p>
          <a:p>
            <a:endParaRPr kumimoji="1" lang="ja-JP" altLang="en-US" dirty="0"/>
          </a:p>
        </p:txBody>
      </p:sp>
    </p:spTree>
    <p:extLst>
      <p:ext uri="{BB962C8B-B14F-4D97-AF65-F5344CB8AC3E}">
        <p14:creationId xmlns:p14="http://schemas.microsoft.com/office/powerpoint/2010/main" val="285636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EA801-2E3E-0742-77FC-5CA3942DA54A}"/>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DA6B615-79EE-309D-DFF8-022860919902}"/>
              </a:ext>
            </a:extLst>
          </p:cNvPr>
          <p:cNvSpPr>
            <a:spLocks noGrp="1"/>
          </p:cNvSpPr>
          <p:nvPr>
            <p:ph type="title"/>
          </p:nvPr>
        </p:nvSpPr>
        <p:spPr/>
        <p:txBody>
          <a:bodyPr/>
          <a:lstStyle/>
          <a:p>
            <a:r>
              <a:rPr lang="en-US" altLang="ja-JP" b="1" dirty="0"/>
              <a:t>Progress of Diversified Investment Strategy</a:t>
            </a:r>
            <a:endParaRPr lang="ja-JP" altLang="en-US" b="1" dirty="0"/>
          </a:p>
        </p:txBody>
      </p:sp>
      <p:sp>
        <p:nvSpPr>
          <p:cNvPr id="7" name="コンテンツ プレースホルダー 6">
            <a:extLst>
              <a:ext uri="{FF2B5EF4-FFF2-40B4-BE49-F238E27FC236}">
                <a16:creationId xmlns:a16="http://schemas.microsoft.com/office/drawing/2014/main" id="{786DFD80-C76C-2C3D-A52C-4D7F84388D24}"/>
              </a:ext>
            </a:extLst>
          </p:cNvPr>
          <p:cNvSpPr>
            <a:spLocks noGrp="1"/>
          </p:cNvSpPr>
          <p:nvPr>
            <p:ph idx="1"/>
          </p:nvPr>
        </p:nvSpPr>
        <p:spPr>
          <a:xfrm>
            <a:off x="1189434" y="1081785"/>
            <a:ext cx="9813131" cy="1247897"/>
          </a:xfrm>
        </p:spPr>
        <p:txBody>
          <a:bodyPr>
            <a:normAutofit/>
          </a:bodyPr>
          <a:lstStyle/>
          <a:p>
            <a:pPr marL="0" indent="0">
              <a:buNone/>
            </a:pPr>
            <a:r>
              <a:rPr lang="en-US" altLang="ja-JP" sz="2400" dirty="0"/>
              <a:t>I created boxplot charts for the position sizes in each 13F-HR.</a:t>
            </a:r>
            <a:r>
              <a:rPr lang="ja-JP" altLang="en-US" sz="2400" dirty="0"/>
              <a:t>  </a:t>
            </a:r>
            <a:endParaRPr lang="en-US" altLang="ja-JP" sz="2400" dirty="0"/>
          </a:p>
          <a:p>
            <a:pPr marL="0" indent="0">
              <a:buNone/>
            </a:pPr>
            <a:r>
              <a:rPr lang="en-US" altLang="ja-JP" sz="2400" dirty="0"/>
              <a:t>The initial 13F-HR data presents a surprising deviation, with a notably higher occurrence of upper outliers than anticipated.</a:t>
            </a:r>
            <a:endParaRPr lang="ja-JP" altLang="en-US" sz="2400" dirty="0"/>
          </a:p>
        </p:txBody>
      </p:sp>
      <p:sp>
        <p:nvSpPr>
          <p:cNvPr id="8" name="日付プレースホルダー 7">
            <a:extLst>
              <a:ext uri="{FF2B5EF4-FFF2-40B4-BE49-F238E27FC236}">
                <a16:creationId xmlns:a16="http://schemas.microsoft.com/office/drawing/2014/main" id="{3E00B01B-F443-260B-02AC-3B56683B9690}"/>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C5956C81-42E4-45F0-C631-A8F5DC86A2DC}"/>
              </a:ext>
            </a:extLst>
          </p:cNvPr>
          <p:cNvSpPr>
            <a:spLocks noGrp="1"/>
          </p:cNvSpPr>
          <p:nvPr>
            <p:ph type="sldNum" sz="quarter" idx="12"/>
          </p:nvPr>
        </p:nvSpPr>
        <p:spPr/>
        <p:txBody>
          <a:bodyPr/>
          <a:lstStyle/>
          <a:p>
            <a:fld id="{3BB876C2-8946-444B-B6D9-1B3467709539}" type="slidenum">
              <a:rPr kumimoji="1" lang="ja-JP" altLang="en-US" smtClean="0"/>
              <a:t>19</a:t>
            </a:fld>
            <a:endParaRPr kumimoji="1" lang="ja-JP" altLang="en-US" dirty="0"/>
          </a:p>
        </p:txBody>
      </p:sp>
      <p:pic>
        <p:nvPicPr>
          <p:cNvPr id="3" name="図 2">
            <a:extLst>
              <a:ext uri="{FF2B5EF4-FFF2-40B4-BE49-F238E27FC236}">
                <a16:creationId xmlns:a16="http://schemas.microsoft.com/office/drawing/2014/main" id="{DBB3ED00-7EDA-3E8E-A656-7A7D005040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47740" y="2406490"/>
            <a:ext cx="7896520" cy="4444370"/>
          </a:xfrm>
          <a:prstGeom prst="rect">
            <a:avLst/>
          </a:prstGeom>
        </p:spPr>
      </p:pic>
    </p:spTree>
    <p:extLst>
      <p:ext uri="{BB962C8B-B14F-4D97-AF65-F5344CB8AC3E}">
        <p14:creationId xmlns:p14="http://schemas.microsoft.com/office/powerpoint/2010/main" val="1217071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9E646-0995-A018-88BD-2BF4E5F947C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58BDE0A0-8882-A69D-F721-B05735AB0C80}"/>
              </a:ext>
            </a:extLst>
          </p:cNvPr>
          <p:cNvSpPr>
            <a:spLocks noGrp="1"/>
          </p:cNvSpPr>
          <p:nvPr>
            <p:ph type="title"/>
          </p:nvPr>
        </p:nvSpPr>
        <p:spPr/>
        <p:txBody>
          <a:bodyPr>
            <a:normAutofit/>
          </a:bodyPr>
          <a:lstStyle/>
          <a:p>
            <a:r>
              <a:rPr lang="en-US" altLang="ja-JP" b="1" dirty="0"/>
              <a:t>Disclaimer</a:t>
            </a:r>
            <a:endParaRPr lang="ja-JP" altLang="en-US" b="1" dirty="0"/>
          </a:p>
        </p:txBody>
      </p:sp>
      <p:sp>
        <p:nvSpPr>
          <p:cNvPr id="7" name="コンテンツ プレースホルダー 6">
            <a:extLst>
              <a:ext uri="{FF2B5EF4-FFF2-40B4-BE49-F238E27FC236}">
                <a16:creationId xmlns:a16="http://schemas.microsoft.com/office/drawing/2014/main" id="{65A9B45B-8E5C-98CA-35B4-C6B5DBAB9337}"/>
              </a:ext>
            </a:extLst>
          </p:cNvPr>
          <p:cNvSpPr>
            <a:spLocks noGrp="1"/>
          </p:cNvSpPr>
          <p:nvPr>
            <p:ph idx="1"/>
          </p:nvPr>
        </p:nvSpPr>
        <p:spPr>
          <a:xfrm>
            <a:off x="838200" y="1163084"/>
            <a:ext cx="10515600" cy="5021023"/>
          </a:xfrm>
        </p:spPr>
        <p:txBody>
          <a:bodyPr>
            <a:normAutofit/>
          </a:bodyPr>
          <a:lstStyle/>
          <a:p>
            <a:pPr marL="0" indent="0">
              <a:buNone/>
            </a:pPr>
            <a:r>
              <a:rPr lang="ja-JP" altLang="en-US" dirty="0"/>
              <a:t>･</a:t>
            </a:r>
            <a:r>
              <a:rPr lang="en-US" altLang="ja-JP" dirty="0"/>
              <a:t>The views expressed in this document are the author's own and do not necessarily reflect those of Numerai, Inc.</a:t>
            </a:r>
          </a:p>
          <a:p>
            <a:pPr marL="0" indent="0">
              <a:buNone/>
            </a:pPr>
            <a:r>
              <a:rPr lang="ja-JP" altLang="en-US" dirty="0"/>
              <a:t>･</a:t>
            </a:r>
            <a:r>
              <a:rPr lang="en-US" altLang="ja-JP" dirty="0"/>
              <a:t>No investment decision or particular course of action is recommended by this document.</a:t>
            </a:r>
            <a:br>
              <a:rPr lang="en-US" altLang="ja-JP" dirty="0"/>
            </a:br>
            <a:r>
              <a:rPr lang="ja-JP" altLang="en-US" dirty="0"/>
              <a:t>･</a:t>
            </a:r>
            <a:r>
              <a:rPr lang="en-US" altLang="ja-JP" dirty="0"/>
              <a:t>The author assumes no responsibility for any damages incurred as a result of this document.</a:t>
            </a:r>
          </a:p>
          <a:p>
            <a:pPr marL="0" indent="0">
              <a:buNone/>
            </a:pPr>
            <a:endParaRPr lang="ja-JP" altLang="en-US" dirty="0"/>
          </a:p>
        </p:txBody>
      </p:sp>
      <p:sp>
        <p:nvSpPr>
          <p:cNvPr id="8" name="日付プレースホルダー 7">
            <a:extLst>
              <a:ext uri="{FF2B5EF4-FFF2-40B4-BE49-F238E27FC236}">
                <a16:creationId xmlns:a16="http://schemas.microsoft.com/office/drawing/2014/main" id="{6335E7F2-A8B5-BF0B-3F52-51FB0EBE4D53}"/>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CA63A6BE-B4E1-FA37-81B2-F223852027B1}"/>
              </a:ext>
            </a:extLst>
          </p:cNvPr>
          <p:cNvSpPr>
            <a:spLocks noGrp="1"/>
          </p:cNvSpPr>
          <p:nvPr>
            <p:ph type="sldNum" sz="quarter" idx="12"/>
          </p:nvPr>
        </p:nvSpPr>
        <p:spPr/>
        <p:txBody>
          <a:bodyPr/>
          <a:lstStyle/>
          <a:p>
            <a:fld id="{3BB876C2-8946-444B-B6D9-1B3467709539}" type="slidenum">
              <a:rPr kumimoji="1" lang="ja-JP" altLang="en-US" smtClean="0"/>
              <a:t>2</a:t>
            </a:fld>
            <a:endParaRPr kumimoji="1" lang="ja-JP" altLang="en-US" dirty="0"/>
          </a:p>
        </p:txBody>
      </p:sp>
    </p:spTree>
    <p:extLst>
      <p:ext uri="{BB962C8B-B14F-4D97-AF65-F5344CB8AC3E}">
        <p14:creationId xmlns:p14="http://schemas.microsoft.com/office/powerpoint/2010/main" val="4187788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DB20F-B5F1-0808-64D3-3D6BC51DF64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CBD50EDF-605E-60DF-F1A8-FB6E46B53ED5}"/>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3326A806-CC50-91D2-9B47-DCFE04183E47}"/>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DACACBEE-6F63-732E-42F6-D850181B87DF}"/>
              </a:ext>
            </a:extLst>
          </p:cNvPr>
          <p:cNvSpPr>
            <a:spLocks noGrp="1"/>
          </p:cNvSpPr>
          <p:nvPr>
            <p:ph type="sldNum" sz="quarter" idx="12"/>
          </p:nvPr>
        </p:nvSpPr>
        <p:spPr/>
        <p:txBody>
          <a:bodyPr/>
          <a:lstStyle/>
          <a:p>
            <a:fld id="{3BB876C2-8946-444B-B6D9-1B3467709539}" type="slidenum">
              <a:rPr kumimoji="1" lang="ja-JP" altLang="en-US" smtClean="0"/>
              <a:t>20</a:t>
            </a:fld>
            <a:endParaRPr kumimoji="1" lang="ja-JP" altLang="en-US" dirty="0"/>
          </a:p>
        </p:txBody>
      </p:sp>
      <p:pic>
        <p:nvPicPr>
          <p:cNvPr id="5" name="図 4">
            <a:extLst>
              <a:ext uri="{FF2B5EF4-FFF2-40B4-BE49-F238E27FC236}">
                <a16:creationId xmlns:a16="http://schemas.microsoft.com/office/drawing/2014/main" id="{6E6C9E77-C783-1BAB-2AAF-9ACCA670CFED}"/>
              </a:ext>
            </a:extLst>
          </p:cNvPr>
          <p:cNvPicPr>
            <a:picLocks noChangeAspect="1"/>
          </p:cNvPicPr>
          <p:nvPr/>
        </p:nvPicPr>
        <p:blipFill>
          <a:blip r:embed="rId2"/>
          <a:stretch>
            <a:fillRect/>
          </a:stretch>
        </p:blipFill>
        <p:spPr>
          <a:xfrm>
            <a:off x="2060106" y="1283815"/>
            <a:ext cx="7489247" cy="5072535"/>
          </a:xfrm>
          <a:prstGeom prst="rect">
            <a:avLst/>
          </a:prstGeom>
        </p:spPr>
      </p:pic>
      <p:sp>
        <p:nvSpPr>
          <p:cNvPr id="11" name="テキスト ボックス 10">
            <a:extLst>
              <a:ext uri="{FF2B5EF4-FFF2-40B4-BE49-F238E27FC236}">
                <a16:creationId xmlns:a16="http://schemas.microsoft.com/office/drawing/2014/main" id="{EC943584-1A8A-731F-9110-B0EDD1B51F9F}"/>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spTree>
    <p:extLst>
      <p:ext uri="{BB962C8B-B14F-4D97-AF65-F5344CB8AC3E}">
        <p14:creationId xmlns:p14="http://schemas.microsoft.com/office/powerpoint/2010/main" val="169677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E50B1-3636-F56E-F4AB-3AE08E8A8CDA}"/>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51027B5-9903-F048-AF12-42B57D4BC846}"/>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1E8DCD20-81C6-9B60-F24B-9FE3D6C168BF}"/>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EBE2B8D4-619E-C57D-EE72-961B557DD106}"/>
              </a:ext>
            </a:extLst>
          </p:cNvPr>
          <p:cNvSpPr>
            <a:spLocks noGrp="1"/>
          </p:cNvSpPr>
          <p:nvPr>
            <p:ph type="sldNum" sz="quarter" idx="12"/>
          </p:nvPr>
        </p:nvSpPr>
        <p:spPr/>
        <p:txBody>
          <a:bodyPr/>
          <a:lstStyle/>
          <a:p>
            <a:fld id="{3BB876C2-8946-444B-B6D9-1B3467709539}" type="slidenum">
              <a:rPr kumimoji="1" lang="ja-JP" altLang="en-US" smtClean="0"/>
              <a:t>21</a:t>
            </a:fld>
            <a:endParaRPr kumimoji="1" lang="ja-JP" altLang="en-US" dirty="0"/>
          </a:p>
        </p:txBody>
      </p:sp>
      <p:sp>
        <p:nvSpPr>
          <p:cNvPr id="11" name="テキスト ボックス 10">
            <a:extLst>
              <a:ext uri="{FF2B5EF4-FFF2-40B4-BE49-F238E27FC236}">
                <a16:creationId xmlns:a16="http://schemas.microsoft.com/office/drawing/2014/main" id="{02835DD1-E3ED-CB3B-9832-6E20A0458435}"/>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3" name="図 2">
            <a:extLst>
              <a:ext uri="{FF2B5EF4-FFF2-40B4-BE49-F238E27FC236}">
                <a16:creationId xmlns:a16="http://schemas.microsoft.com/office/drawing/2014/main" id="{D36278E7-EFF9-DF9D-16AA-AC93D7645E0C}"/>
              </a:ext>
            </a:extLst>
          </p:cNvPr>
          <p:cNvPicPr>
            <a:picLocks noChangeAspect="1"/>
          </p:cNvPicPr>
          <p:nvPr/>
        </p:nvPicPr>
        <p:blipFill>
          <a:blip r:embed="rId2"/>
          <a:stretch>
            <a:fillRect/>
          </a:stretch>
        </p:blipFill>
        <p:spPr>
          <a:xfrm>
            <a:off x="2216176" y="1434897"/>
            <a:ext cx="7382428" cy="4918767"/>
          </a:xfrm>
          <a:prstGeom prst="rect">
            <a:avLst/>
          </a:prstGeom>
        </p:spPr>
      </p:pic>
    </p:spTree>
    <p:extLst>
      <p:ext uri="{BB962C8B-B14F-4D97-AF65-F5344CB8AC3E}">
        <p14:creationId xmlns:p14="http://schemas.microsoft.com/office/powerpoint/2010/main" val="1656653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3E941-07C9-F2D5-7E22-CCB486C41D7D}"/>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4F6B4E3-8272-841D-083B-DB477312FC50}"/>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B5D402FF-4FF8-6929-59EA-6ED1A5518B0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761A78D-09E6-4750-A54C-40649B823658}"/>
              </a:ext>
            </a:extLst>
          </p:cNvPr>
          <p:cNvSpPr>
            <a:spLocks noGrp="1"/>
          </p:cNvSpPr>
          <p:nvPr>
            <p:ph type="sldNum" sz="quarter" idx="12"/>
          </p:nvPr>
        </p:nvSpPr>
        <p:spPr/>
        <p:txBody>
          <a:bodyPr/>
          <a:lstStyle/>
          <a:p>
            <a:fld id="{3BB876C2-8946-444B-B6D9-1B3467709539}" type="slidenum">
              <a:rPr kumimoji="1" lang="ja-JP" altLang="en-US" smtClean="0"/>
              <a:t>22</a:t>
            </a:fld>
            <a:endParaRPr kumimoji="1" lang="ja-JP" altLang="en-US" dirty="0"/>
          </a:p>
        </p:txBody>
      </p:sp>
      <p:sp>
        <p:nvSpPr>
          <p:cNvPr id="11" name="テキスト ボックス 10">
            <a:extLst>
              <a:ext uri="{FF2B5EF4-FFF2-40B4-BE49-F238E27FC236}">
                <a16:creationId xmlns:a16="http://schemas.microsoft.com/office/drawing/2014/main" id="{F69B6B43-EECF-9856-9FC5-90D26299CD46}"/>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7" name="図 6">
            <a:extLst>
              <a:ext uri="{FF2B5EF4-FFF2-40B4-BE49-F238E27FC236}">
                <a16:creationId xmlns:a16="http://schemas.microsoft.com/office/drawing/2014/main" id="{6756C248-9D89-AB0F-3120-A2F7D9292017}"/>
              </a:ext>
            </a:extLst>
          </p:cNvPr>
          <p:cNvPicPr>
            <a:picLocks noChangeAspect="1"/>
          </p:cNvPicPr>
          <p:nvPr/>
        </p:nvPicPr>
        <p:blipFill>
          <a:blip r:embed="rId2"/>
          <a:stretch>
            <a:fillRect/>
          </a:stretch>
        </p:blipFill>
        <p:spPr>
          <a:xfrm>
            <a:off x="2187804" y="1502144"/>
            <a:ext cx="7576676" cy="5036768"/>
          </a:xfrm>
          <a:prstGeom prst="rect">
            <a:avLst/>
          </a:prstGeom>
        </p:spPr>
      </p:pic>
    </p:spTree>
    <p:extLst>
      <p:ext uri="{BB962C8B-B14F-4D97-AF65-F5344CB8AC3E}">
        <p14:creationId xmlns:p14="http://schemas.microsoft.com/office/powerpoint/2010/main" val="247261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B4326-5E27-24B2-9C00-007BA1835C1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B2A5281-1CA9-6F08-2CA4-99D2F65A24C4}"/>
              </a:ext>
            </a:extLst>
          </p:cNvPr>
          <p:cNvSpPr>
            <a:spLocks noGrp="1"/>
          </p:cNvSpPr>
          <p:nvPr>
            <p:ph type="title"/>
          </p:nvPr>
        </p:nvSpPr>
        <p:spPr>
          <a:xfrm>
            <a:off x="838200" y="136524"/>
            <a:ext cx="10515600" cy="1057273"/>
          </a:xfrm>
        </p:spPr>
        <p:txBody>
          <a:bodyPr>
            <a:normAutofit/>
          </a:bodyPr>
          <a:lstStyle/>
          <a:p>
            <a:r>
              <a:rPr lang="en-US" altLang="ja-JP" b="1" dirty="0"/>
              <a:t>Long Position Assets Under Management (Quarterly)</a:t>
            </a:r>
            <a:endParaRPr lang="ja-JP" altLang="en-US" b="1" dirty="0"/>
          </a:p>
        </p:txBody>
      </p:sp>
      <p:pic>
        <p:nvPicPr>
          <p:cNvPr id="3" name="コンテンツ プレースホルダー 2">
            <a:extLst>
              <a:ext uri="{FF2B5EF4-FFF2-40B4-BE49-F238E27FC236}">
                <a16:creationId xmlns:a16="http://schemas.microsoft.com/office/drawing/2014/main" id="{4CBF2B21-0A45-EDE5-4C38-56A095874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071" y="1193798"/>
            <a:ext cx="8959858" cy="5345114"/>
          </a:xfrm>
        </p:spPr>
      </p:pic>
      <p:sp>
        <p:nvSpPr>
          <p:cNvPr id="8" name="日付プレースホルダー 7">
            <a:extLst>
              <a:ext uri="{FF2B5EF4-FFF2-40B4-BE49-F238E27FC236}">
                <a16:creationId xmlns:a16="http://schemas.microsoft.com/office/drawing/2014/main" id="{313B0514-7FC0-3A44-BED8-7CE643372256}"/>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79B64233-20F2-BA5E-94E5-29DC8A5C4138}"/>
              </a:ext>
            </a:extLst>
          </p:cNvPr>
          <p:cNvSpPr>
            <a:spLocks noGrp="1"/>
          </p:cNvSpPr>
          <p:nvPr>
            <p:ph type="sldNum" sz="quarter" idx="12"/>
          </p:nvPr>
        </p:nvSpPr>
        <p:spPr/>
        <p:txBody>
          <a:bodyPr/>
          <a:lstStyle/>
          <a:p>
            <a:fld id="{3BB876C2-8946-444B-B6D9-1B3467709539}" type="slidenum">
              <a:rPr kumimoji="1" lang="ja-JP" altLang="en-US" smtClean="0"/>
              <a:t>23</a:t>
            </a:fld>
            <a:endParaRPr kumimoji="1" lang="ja-JP" altLang="en-US" dirty="0"/>
          </a:p>
        </p:txBody>
      </p:sp>
      <p:sp>
        <p:nvSpPr>
          <p:cNvPr id="4" name="テキスト ボックス 3">
            <a:extLst>
              <a:ext uri="{FF2B5EF4-FFF2-40B4-BE49-F238E27FC236}">
                <a16:creationId xmlns:a16="http://schemas.microsoft.com/office/drawing/2014/main" id="{49B36CFB-80E4-DBC7-4DE9-1EB1038FBAE1}"/>
              </a:ext>
            </a:extLst>
          </p:cNvPr>
          <p:cNvSpPr txBox="1"/>
          <p:nvPr/>
        </p:nvSpPr>
        <p:spPr>
          <a:xfrm flipH="1">
            <a:off x="6628292" y="1193798"/>
            <a:ext cx="3947637" cy="307777"/>
          </a:xfrm>
          <a:prstGeom prst="rect">
            <a:avLst/>
          </a:prstGeom>
          <a:noFill/>
        </p:spPr>
        <p:txBody>
          <a:bodyPr wrap="square" rtlCol="0">
            <a:spAutoFit/>
          </a:bodyPr>
          <a:lstStyle/>
          <a:p>
            <a:r>
              <a:rPr lang="en-US" altLang="ja-JP" sz="1400" dirty="0"/>
              <a:t>※Assets Under Management</a:t>
            </a:r>
            <a:endParaRPr kumimoji="1" lang="ja-JP" altLang="en-US" sz="1400" dirty="0"/>
          </a:p>
        </p:txBody>
      </p:sp>
      <p:sp>
        <p:nvSpPr>
          <p:cNvPr id="2" name="四角形: 角を丸くする 1">
            <a:extLst>
              <a:ext uri="{FF2B5EF4-FFF2-40B4-BE49-F238E27FC236}">
                <a16:creationId xmlns:a16="http://schemas.microsoft.com/office/drawing/2014/main" id="{1B912136-6E8E-5086-0EE7-697CE3A0B88F}"/>
              </a:ext>
            </a:extLst>
          </p:cNvPr>
          <p:cNvSpPr/>
          <p:nvPr/>
        </p:nvSpPr>
        <p:spPr>
          <a:xfrm>
            <a:off x="3829050" y="1607344"/>
            <a:ext cx="950119" cy="4749006"/>
          </a:xfrm>
          <a:custGeom>
            <a:avLst/>
            <a:gdLst>
              <a:gd name="connsiteX0" fmla="*/ 0 w 950119"/>
              <a:gd name="connsiteY0" fmla="*/ 158356 h 4749006"/>
              <a:gd name="connsiteX1" fmla="*/ 158356 w 950119"/>
              <a:gd name="connsiteY1" fmla="*/ 0 h 4749006"/>
              <a:gd name="connsiteX2" fmla="*/ 791763 w 950119"/>
              <a:gd name="connsiteY2" fmla="*/ 0 h 4749006"/>
              <a:gd name="connsiteX3" fmla="*/ 950119 w 950119"/>
              <a:gd name="connsiteY3" fmla="*/ 158356 h 4749006"/>
              <a:gd name="connsiteX4" fmla="*/ 950119 w 950119"/>
              <a:gd name="connsiteY4" fmla="*/ 791541 h 4749006"/>
              <a:gd name="connsiteX5" fmla="*/ 950119 w 950119"/>
              <a:gd name="connsiteY5" fmla="*/ 1380403 h 4749006"/>
              <a:gd name="connsiteX6" fmla="*/ 950119 w 950119"/>
              <a:gd name="connsiteY6" fmla="*/ 2102234 h 4749006"/>
              <a:gd name="connsiteX7" fmla="*/ 950119 w 950119"/>
              <a:gd name="connsiteY7" fmla="*/ 2646772 h 4749006"/>
              <a:gd name="connsiteX8" fmla="*/ 950119 w 950119"/>
              <a:gd name="connsiteY8" fmla="*/ 3368603 h 4749006"/>
              <a:gd name="connsiteX9" fmla="*/ 950119 w 950119"/>
              <a:gd name="connsiteY9" fmla="*/ 3868819 h 4749006"/>
              <a:gd name="connsiteX10" fmla="*/ 950119 w 950119"/>
              <a:gd name="connsiteY10" fmla="*/ 4590650 h 4749006"/>
              <a:gd name="connsiteX11" fmla="*/ 791763 w 950119"/>
              <a:gd name="connsiteY11" fmla="*/ 4749006 h 4749006"/>
              <a:gd name="connsiteX12" fmla="*/ 158356 w 950119"/>
              <a:gd name="connsiteY12" fmla="*/ 4749006 h 4749006"/>
              <a:gd name="connsiteX13" fmla="*/ 0 w 950119"/>
              <a:gd name="connsiteY13" fmla="*/ 4590650 h 4749006"/>
              <a:gd name="connsiteX14" fmla="*/ 0 w 950119"/>
              <a:gd name="connsiteY14" fmla="*/ 3957465 h 4749006"/>
              <a:gd name="connsiteX15" fmla="*/ 0 w 950119"/>
              <a:gd name="connsiteY15" fmla="*/ 3235634 h 4749006"/>
              <a:gd name="connsiteX16" fmla="*/ 0 w 950119"/>
              <a:gd name="connsiteY16" fmla="*/ 2602450 h 4749006"/>
              <a:gd name="connsiteX17" fmla="*/ 0 w 950119"/>
              <a:gd name="connsiteY17" fmla="*/ 2102234 h 4749006"/>
              <a:gd name="connsiteX18" fmla="*/ 0 w 950119"/>
              <a:gd name="connsiteY18" fmla="*/ 1557695 h 4749006"/>
              <a:gd name="connsiteX19" fmla="*/ 0 w 950119"/>
              <a:gd name="connsiteY19" fmla="*/ 835864 h 4749006"/>
              <a:gd name="connsiteX20" fmla="*/ 0 w 950119"/>
              <a:gd name="connsiteY20" fmla="*/ 158356 h 474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0119" h="4749006" extrusionOk="0">
                <a:moveTo>
                  <a:pt x="0" y="158356"/>
                </a:moveTo>
                <a:cubicBezTo>
                  <a:pt x="-18155" y="59700"/>
                  <a:pt x="50808" y="7540"/>
                  <a:pt x="158356" y="0"/>
                </a:cubicBezTo>
                <a:cubicBezTo>
                  <a:pt x="324014" y="-27061"/>
                  <a:pt x="516840" y="8247"/>
                  <a:pt x="791763" y="0"/>
                </a:cubicBezTo>
                <a:cubicBezTo>
                  <a:pt x="867670" y="-8786"/>
                  <a:pt x="946021" y="79309"/>
                  <a:pt x="950119" y="158356"/>
                </a:cubicBezTo>
                <a:cubicBezTo>
                  <a:pt x="931663" y="442066"/>
                  <a:pt x="974413" y="608810"/>
                  <a:pt x="950119" y="791541"/>
                </a:cubicBezTo>
                <a:cubicBezTo>
                  <a:pt x="925825" y="974272"/>
                  <a:pt x="935628" y="1214931"/>
                  <a:pt x="950119" y="1380403"/>
                </a:cubicBezTo>
                <a:cubicBezTo>
                  <a:pt x="964610" y="1545875"/>
                  <a:pt x="968167" y="1753348"/>
                  <a:pt x="950119" y="2102234"/>
                </a:cubicBezTo>
                <a:cubicBezTo>
                  <a:pt x="932071" y="2451120"/>
                  <a:pt x="970732" y="2406107"/>
                  <a:pt x="950119" y="2646772"/>
                </a:cubicBezTo>
                <a:cubicBezTo>
                  <a:pt x="929506" y="2887437"/>
                  <a:pt x="922983" y="3218210"/>
                  <a:pt x="950119" y="3368603"/>
                </a:cubicBezTo>
                <a:cubicBezTo>
                  <a:pt x="977255" y="3518996"/>
                  <a:pt x="933344" y="3743130"/>
                  <a:pt x="950119" y="3868819"/>
                </a:cubicBezTo>
                <a:cubicBezTo>
                  <a:pt x="966894" y="3994508"/>
                  <a:pt x="942374" y="4357719"/>
                  <a:pt x="950119" y="4590650"/>
                </a:cubicBezTo>
                <a:cubicBezTo>
                  <a:pt x="952107" y="4681068"/>
                  <a:pt x="879739" y="4754375"/>
                  <a:pt x="791763" y="4749006"/>
                </a:cubicBezTo>
                <a:cubicBezTo>
                  <a:pt x="647595" y="4774863"/>
                  <a:pt x="309044" y="4754618"/>
                  <a:pt x="158356" y="4749006"/>
                </a:cubicBezTo>
                <a:cubicBezTo>
                  <a:pt x="82399" y="4734729"/>
                  <a:pt x="-9024" y="4674620"/>
                  <a:pt x="0" y="4590650"/>
                </a:cubicBezTo>
                <a:cubicBezTo>
                  <a:pt x="26583" y="4308918"/>
                  <a:pt x="-14384" y="4185474"/>
                  <a:pt x="0" y="3957465"/>
                </a:cubicBezTo>
                <a:cubicBezTo>
                  <a:pt x="14384" y="3729457"/>
                  <a:pt x="24337" y="3430101"/>
                  <a:pt x="0" y="3235634"/>
                </a:cubicBezTo>
                <a:cubicBezTo>
                  <a:pt x="-24337" y="3041167"/>
                  <a:pt x="11376" y="2753830"/>
                  <a:pt x="0" y="2602450"/>
                </a:cubicBezTo>
                <a:cubicBezTo>
                  <a:pt x="-11376" y="2451070"/>
                  <a:pt x="15405" y="2278819"/>
                  <a:pt x="0" y="2102234"/>
                </a:cubicBezTo>
                <a:cubicBezTo>
                  <a:pt x="-15405" y="1925649"/>
                  <a:pt x="-9995" y="1728570"/>
                  <a:pt x="0" y="1557695"/>
                </a:cubicBezTo>
                <a:cubicBezTo>
                  <a:pt x="9995" y="1386820"/>
                  <a:pt x="32476" y="1145490"/>
                  <a:pt x="0" y="835864"/>
                </a:cubicBezTo>
                <a:cubicBezTo>
                  <a:pt x="-32476" y="526238"/>
                  <a:pt x="-22754" y="488929"/>
                  <a:pt x="0" y="158356"/>
                </a:cubicBezTo>
                <a:close/>
              </a:path>
            </a:pathLst>
          </a:custGeom>
          <a:noFill/>
          <a:ln w="38100">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右 4">
            <a:extLst>
              <a:ext uri="{FF2B5EF4-FFF2-40B4-BE49-F238E27FC236}">
                <a16:creationId xmlns:a16="http://schemas.microsoft.com/office/drawing/2014/main" id="{71256A83-DD77-8622-BFDD-EAA37B8A7504}"/>
              </a:ext>
            </a:extLst>
          </p:cNvPr>
          <p:cNvSpPr/>
          <p:nvPr/>
        </p:nvSpPr>
        <p:spPr>
          <a:xfrm rot="3798234">
            <a:off x="4588356" y="2289955"/>
            <a:ext cx="1159497" cy="37707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D6D9230-51E1-DB96-80F3-4D080119FBE1}"/>
              </a:ext>
            </a:extLst>
          </p:cNvPr>
          <p:cNvSpPr txBox="1"/>
          <p:nvPr/>
        </p:nvSpPr>
        <p:spPr>
          <a:xfrm>
            <a:off x="5168104" y="2139937"/>
            <a:ext cx="3310522" cy="338554"/>
          </a:xfrm>
          <a:prstGeom prst="rect">
            <a:avLst/>
          </a:prstGeom>
          <a:noFill/>
        </p:spPr>
        <p:txBody>
          <a:bodyPr wrap="none" rtlCol="0">
            <a:spAutoFit/>
          </a:bodyPr>
          <a:lstStyle/>
          <a:p>
            <a:r>
              <a:rPr lang="en-US" altLang="ja-JP" sz="1600" dirty="0">
                <a:solidFill>
                  <a:srgbClr val="FF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Did you mess up something?</a:t>
            </a:r>
            <a:endParaRPr kumimoji="1" lang="ja-JP" altLang="en-US" sz="1600" dirty="0">
              <a:solidFill>
                <a:srgbClr val="FF0000"/>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00903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22294-0E51-B766-79C0-26AEB8F28AD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10C8C69-2C62-C0A9-EEC7-10771907E130}"/>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73394A47-F9D2-DB48-FD65-F2FBFBC589F8}"/>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315C7243-AA4F-B068-D636-0349EFC9D2FD}"/>
              </a:ext>
            </a:extLst>
          </p:cNvPr>
          <p:cNvSpPr>
            <a:spLocks noGrp="1"/>
          </p:cNvSpPr>
          <p:nvPr>
            <p:ph type="sldNum" sz="quarter" idx="12"/>
          </p:nvPr>
        </p:nvSpPr>
        <p:spPr/>
        <p:txBody>
          <a:bodyPr/>
          <a:lstStyle/>
          <a:p>
            <a:fld id="{3BB876C2-8946-444B-B6D9-1B3467709539}" type="slidenum">
              <a:rPr kumimoji="1" lang="ja-JP" altLang="en-US" smtClean="0"/>
              <a:t>24</a:t>
            </a:fld>
            <a:endParaRPr kumimoji="1" lang="ja-JP" altLang="en-US" dirty="0"/>
          </a:p>
        </p:txBody>
      </p:sp>
      <p:sp>
        <p:nvSpPr>
          <p:cNvPr id="11" name="テキスト ボックス 10">
            <a:extLst>
              <a:ext uri="{FF2B5EF4-FFF2-40B4-BE49-F238E27FC236}">
                <a16:creationId xmlns:a16="http://schemas.microsoft.com/office/drawing/2014/main" id="{4EE8BBD1-447C-B24C-161F-4FAF1D6B7A52}"/>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3" name="図 2">
            <a:extLst>
              <a:ext uri="{FF2B5EF4-FFF2-40B4-BE49-F238E27FC236}">
                <a16:creationId xmlns:a16="http://schemas.microsoft.com/office/drawing/2014/main" id="{D466D05C-B963-2655-132C-2035B3C800CB}"/>
              </a:ext>
            </a:extLst>
          </p:cNvPr>
          <p:cNvPicPr>
            <a:picLocks noChangeAspect="1"/>
          </p:cNvPicPr>
          <p:nvPr/>
        </p:nvPicPr>
        <p:blipFill>
          <a:blip r:embed="rId2"/>
          <a:stretch>
            <a:fillRect/>
          </a:stretch>
        </p:blipFill>
        <p:spPr>
          <a:xfrm>
            <a:off x="2098013" y="1509832"/>
            <a:ext cx="7666467" cy="4970469"/>
          </a:xfrm>
          <a:prstGeom prst="rect">
            <a:avLst/>
          </a:prstGeom>
        </p:spPr>
      </p:pic>
    </p:spTree>
    <p:extLst>
      <p:ext uri="{BB962C8B-B14F-4D97-AF65-F5344CB8AC3E}">
        <p14:creationId xmlns:p14="http://schemas.microsoft.com/office/powerpoint/2010/main" val="300704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07A1E-45A4-9B9B-8C68-709D5AAC3FC3}"/>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CA89453-4F55-5CC2-A8A2-EAAD882A2D12}"/>
              </a:ext>
            </a:extLst>
          </p:cNvPr>
          <p:cNvSpPr>
            <a:spLocks noGrp="1"/>
          </p:cNvSpPr>
          <p:nvPr>
            <p:ph type="title"/>
          </p:nvPr>
        </p:nvSpPr>
        <p:spPr>
          <a:xfrm>
            <a:off x="838200" y="211941"/>
            <a:ext cx="10515600" cy="874710"/>
          </a:xfrm>
        </p:spPr>
        <p:txBody>
          <a:bodyPr>
            <a:normAutofit/>
          </a:bodyPr>
          <a:lstStyle/>
          <a:p>
            <a:r>
              <a:rPr lang="en-US" altLang="ja-JP" b="1" dirty="0"/>
              <a:t>Progress of Diversified Investment Strategy 2023-07~ 2023-09</a:t>
            </a:r>
            <a:endParaRPr lang="ja-JP" altLang="en-US" b="1" dirty="0"/>
          </a:p>
        </p:txBody>
      </p:sp>
      <p:pic>
        <p:nvPicPr>
          <p:cNvPr id="3" name="コンテンツ プレースホルダー 2">
            <a:extLst>
              <a:ext uri="{FF2B5EF4-FFF2-40B4-BE49-F238E27FC236}">
                <a16:creationId xmlns:a16="http://schemas.microsoft.com/office/drawing/2014/main" id="{ED338D57-EE31-FC5C-30C5-D6390CCEB2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071" y="1193798"/>
            <a:ext cx="8959858" cy="5345114"/>
          </a:xfrm>
        </p:spPr>
      </p:pic>
      <p:sp>
        <p:nvSpPr>
          <p:cNvPr id="8" name="日付プレースホルダー 7">
            <a:extLst>
              <a:ext uri="{FF2B5EF4-FFF2-40B4-BE49-F238E27FC236}">
                <a16:creationId xmlns:a16="http://schemas.microsoft.com/office/drawing/2014/main" id="{944EE57D-227B-E6D0-F7C6-0E3784A1223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D6F10F7C-21FA-AE40-655F-5A3E6251B727}"/>
              </a:ext>
            </a:extLst>
          </p:cNvPr>
          <p:cNvSpPr>
            <a:spLocks noGrp="1"/>
          </p:cNvSpPr>
          <p:nvPr>
            <p:ph type="sldNum" sz="quarter" idx="12"/>
          </p:nvPr>
        </p:nvSpPr>
        <p:spPr/>
        <p:txBody>
          <a:bodyPr/>
          <a:lstStyle/>
          <a:p>
            <a:fld id="{3BB876C2-8946-444B-B6D9-1B3467709539}" type="slidenum">
              <a:rPr kumimoji="1" lang="ja-JP" altLang="en-US" smtClean="0"/>
              <a:t>25</a:t>
            </a:fld>
            <a:endParaRPr kumimoji="1" lang="ja-JP" altLang="en-US" dirty="0"/>
          </a:p>
        </p:txBody>
      </p:sp>
      <p:sp>
        <p:nvSpPr>
          <p:cNvPr id="4" name="テキスト ボックス 3">
            <a:extLst>
              <a:ext uri="{FF2B5EF4-FFF2-40B4-BE49-F238E27FC236}">
                <a16:creationId xmlns:a16="http://schemas.microsoft.com/office/drawing/2014/main" id="{45CDC508-F925-DD90-2248-E07C86A7E316}"/>
              </a:ext>
            </a:extLst>
          </p:cNvPr>
          <p:cNvSpPr txBox="1"/>
          <p:nvPr/>
        </p:nvSpPr>
        <p:spPr>
          <a:xfrm flipH="1">
            <a:off x="6628292" y="1193798"/>
            <a:ext cx="3947637" cy="307777"/>
          </a:xfrm>
          <a:prstGeom prst="rect">
            <a:avLst/>
          </a:prstGeom>
          <a:noFill/>
        </p:spPr>
        <p:txBody>
          <a:bodyPr wrap="square" rtlCol="0">
            <a:spAutoFit/>
          </a:bodyPr>
          <a:lstStyle/>
          <a:p>
            <a:r>
              <a:rPr lang="en-US" altLang="ja-JP" sz="1400" dirty="0"/>
              <a:t>※Assets Under Management</a:t>
            </a:r>
            <a:endParaRPr kumimoji="1" lang="ja-JP" altLang="en-US" sz="1400" dirty="0"/>
          </a:p>
        </p:txBody>
      </p:sp>
      <p:sp>
        <p:nvSpPr>
          <p:cNvPr id="2" name="四角形: 角を丸くする 1">
            <a:extLst>
              <a:ext uri="{FF2B5EF4-FFF2-40B4-BE49-F238E27FC236}">
                <a16:creationId xmlns:a16="http://schemas.microsoft.com/office/drawing/2014/main" id="{61072597-0119-EB90-9EB1-49334AAF597B}"/>
              </a:ext>
            </a:extLst>
          </p:cNvPr>
          <p:cNvSpPr/>
          <p:nvPr/>
        </p:nvSpPr>
        <p:spPr>
          <a:xfrm>
            <a:off x="4752881" y="3044858"/>
            <a:ext cx="950119" cy="3311492"/>
          </a:xfrm>
          <a:custGeom>
            <a:avLst/>
            <a:gdLst>
              <a:gd name="connsiteX0" fmla="*/ 0 w 950119"/>
              <a:gd name="connsiteY0" fmla="*/ 158356 h 3311492"/>
              <a:gd name="connsiteX1" fmla="*/ 158356 w 950119"/>
              <a:gd name="connsiteY1" fmla="*/ 0 h 3311492"/>
              <a:gd name="connsiteX2" fmla="*/ 791763 w 950119"/>
              <a:gd name="connsiteY2" fmla="*/ 0 h 3311492"/>
              <a:gd name="connsiteX3" fmla="*/ 950119 w 950119"/>
              <a:gd name="connsiteY3" fmla="*/ 158356 h 3311492"/>
              <a:gd name="connsiteX4" fmla="*/ 950119 w 950119"/>
              <a:gd name="connsiteY4" fmla="*/ 757312 h 3311492"/>
              <a:gd name="connsiteX5" fmla="*/ 950119 w 950119"/>
              <a:gd name="connsiteY5" fmla="*/ 1326320 h 3311492"/>
              <a:gd name="connsiteX6" fmla="*/ 950119 w 950119"/>
              <a:gd name="connsiteY6" fmla="*/ 1985172 h 3311492"/>
              <a:gd name="connsiteX7" fmla="*/ 950119 w 950119"/>
              <a:gd name="connsiteY7" fmla="*/ 2524232 h 3311492"/>
              <a:gd name="connsiteX8" fmla="*/ 950119 w 950119"/>
              <a:gd name="connsiteY8" fmla="*/ 3153136 h 3311492"/>
              <a:gd name="connsiteX9" fmla="*/ 791763 w 950119"/>
              <a:gd name="connsiteY9" fmla="*/ 3311492 h 3311492"/>
              <a:gd name="connsiteX10" fmla="*/ 158356 w 950119"/>
              <a:gd name="connsiteY10" fmla="*/ 3311492 h 3311492"/>
              <a:gd name="connsiteX11" fmla="*/ 0 w 950119"/>
              <a:gd name="connsiteY11" fmla="*/ 3153136 h 3311492"/>
              <a:gd name="connsiteX12" fmla="*/ 0 w 950119"/>
              <a:gd name="connsiteY12" fmla="*/ 2554180 h 3311492"/>
              <a:gd name="connsiteX13" fmla="*/ 0 w 950119"/>
              <a:gd name="connsiteY13" fmla="*/ 2015120 h 3311492"/>
              <a:gd name="connsiteX14" fmla="*/ 0 w 950119"/>
              <a:gd name="connsiteY14" fmla="*/ 1416164 h 3311492"/>
              <a:gd name="connsiteX15" fmla="*/ 0 w 950119"/>
              <a:gd name="connsiteY15" fmla="*/ 757312 h 3311492"/>
              <a:gd name="connsiteX16" fmla="*/ 0 w 950119"/>
              <a:gd name="connsiteY16" fmla="*/ 158356 h 331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0119" h="3311492" extrusionOk="0">
                <a:moveTo>
                  <a:pt x="0" y="158356"/>
                </a:moveTo>
                <a:cubicBezTo>
                  <a:pt x="-18155" y="59700"/>
                  <a:pt x="50808" y="7540"/>
                  <a:pt x="158356" y="0"/>
                </a:cubicBezTo>
                <a:cubicBezTo>
                  <a:pt x="324014" y="-27061"/>
                  <a:pt x="516840" y="8247"/>
                  <a:pt x="791763" y="0"/>
                </a:cubicBezTo>
                <a:cubicBezTo>
                  <a:pt x="867670" y="-8786"/>
                  <a:pt x="946021" y="79309"/>
                  <a:pt x="950119" y="158356"/>
                </a:cubicBezTo>
                <a:cubicBezTo>
                  <a:pt x="942318" y="321186"/>
                  <a:pt x="928245" y="459465"/>
                  <a:pt x="950119" y="757312"/>
                </a:cubicBezTo>
                <a:cubicBezTo>
                  <a:pt x="971993" y="1055159"/>
                  <a:pt x="928338" y="1204400"/>
                  <a:pt x="950119" y="1326320"/>
                </a:cubicBezTo>
                <a:cubicBezTo>
                  <a:pt x="971900" y="1448240"/>
                  <a:pt x="925669" y="1681154"/>
                  <a:pt x="950119" y="1985172"/>
                </a:cubicBezTo>
                <a:cubicBezTo>
                  <a:pt x="974569" y="2289190"/>
                  <a:pt x="929949" y="2337563"/>
                  <a:pt x="950119" y="2524232"/>
                </a:cubicBezTo>
                <a:cubicBezTo>
                  <a:pt x="970289" y="2710901"/>
                  <a:pt x="948577" y="2980088"/>
                  <a:pt x="950119" y="3153136"/>
                </a:cubicBezTo>
                <a:cubicBezTo>
                  <a:pt x="959633" y="3242882"/>
                  <a:pt x="859631" y="3308324"/>
                  <a:pt x="791763" y="3311492"/>
                </a:cubicBezTo>
                <a:cubicBezTo>
                  <a:pt x="586957" y="3284335"/>
                  <a:pt x="402620" y="3311644"/>
                  <a:pt x="158356" y="3311492"/>
                </a:cubicBezTo>
                <a:cubicBezTo>
                  <a:pt x="83677" y="3298864"/>
                  <a:pt x="4666" y="3237585"/>
                  <a:pt x="0" y="3153136"/>
                </a:cubicBezTo>
                <a:cubicBezTo>
                  <a:pt x="17767" y="2868865"/>
                  <a:pt x="24661" y="2836975"/>
                  <a:pt x="0" y="2554180"/>
                </a:cubicBezTo>
                <a:cubicBezTo>
                  <a:pt x="-24661" y="2271385"/>
                  <a:pt x="-24184" y="2218092"/>
                  <a:pt x="0" y="2015120"/>
                </a:cubicBezTo>
                <a:cubicBezTo>
                  <a:pt x="24184" y="1812148"/>
                  <a:pt x="13987" y="1698230"/>
                  <a:pt x="0" y="1416164"/>
                </a:cubicBezTo>
                <a:cubicBezTo>
                  <a:pt x="-13987" y="1134098"/>
                  <a:pt x="31337" y="957781"/>
                  <a:pt x="0" y="757312"/>
                </a:cubicBezTo>
                <a:cubicBezTo>
                  <a:pt x="-31337" y="556843"/>
                  <a:pt x="28417" y="305872"/>
                  <a:pt x="0" y="158356"/>
                </a:cubicBezTo>
                <a:close/>
              </a:path>
            </a:pathLst>
          </a:custGeom>
          <a:noFill/>
          <a:ln w="38100">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008DE3D-7F9A-68B5-13DF-BD0517855178}"/>
              </a:ext>
            </a:extLst>
          </p:cNvPr>
          <p:cNvSpPr txBox="1"/>
          <p:nvPr/>
        </p:nvSpPr>
        <p:spPr>
          <a:xfrm>
            <a:off x="4752881" y="2277520"/>
            <a:ext cx="3422146" cy="584775"/>
          </a:xfrm>
          <a:prstGeom prst="rect">
            <a:avLst/>
          </a:prstGeom>
          <a:noFill/>
        </p:spPr>
        <p:txBody>
          <a:bodyPr wrap="square" rtlCol="0">
            <a:spAutoFit/>
          </a:bodyPr>
          <a:lstStyle>
            <a:defPPr>
              <a:defRPr lang="ja-JP"/>
            </a:defPPr>
            <a:lvl1pPr>
              <a:defRPr sz="1600">
                <a:solidFill>
                  <a:srgbClr val="FF0000"/>
                </a:solidFill>
                <a:latin typeface="Cascadia Code SemiBold" panose="020B0609020000020004" pitchFamily="49" charset="0"/>
                <a:ea typeface="Cascadia Code SemiBold" panose="020B0609020000020004" pitchFamily="49" charset="0"/>
                <a:cs typeface="Cascadia Code SemiBold" panose="020B0609020000020004" pitchFamily="49" charset="0"/>
              </a:defRPr>
            </a:lvl1pPr>
          </a:lstStyle>
          <a:p>
            <a:r>
              <a:rPr lang="en-US" altLang="ja-JP" dirty="0"/>
              <a:t>The diversification of holdings has progressed.</a:t>
            </a:r>
            <a:endParaRPr lang="ja-JP" altLang="en-US" dirty="0"/>
          </a:p>
        </p:txBody>
      </p:sp>
    </p:spTree>
    <p:extLst>
      <p:ext uri="{BB962C8B-B14F-4D97-AF65-F5344CB8AC3E}">
        <p14:creationId xmlns:p14="http://schemas.microsoft.com/office/powerpoint/2010/main" val="1978458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45BB4-C147-E70C-9E42-321AC713174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D0D5A19-C725-067F-8658-DA46D77980D4}"/>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2A759C3E-B8FF-2C06-3D36-CEE5FD68A1F0}"/>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44954136-28C8-B8C2-5AB7-D1E4A2E86727}"/>
              </a:ext>
            </a:extLst>
          </p:cNvPr>
          <p:cNvSpPr>
            <a:spLocks noGrp="1"/>
          </p:cNvSpPr>
          <p:nvPr>
            <p:ph type="sldNum" sz="quarter" idx="12"/>
          </p:nvPr>
        </p:nvSpPr>
        <p:spPr/>
        <p:txBody>
          <a:bodyPr/>
          <a:lstStyle/>
          <a:p>
            <a:fld id="{3BB876C2-8946-444B-B6D9-1B3467709539}" type="slidenum">
              <a:rPr kumimoji="1" lang="ja-JP" altLang="en-US" smtClean="0"/>
              <a:t>26</a:t>
            </a:fld>
            <a:endParaRPr kumimoji="1" lang="ja-JP" altLang="en-US" dirty="0"/>
          </a:p>
        </p:txBody>
      </p:sp>
      <p:sp>
        <p:nvSpPr>
          <p:cNvPr id="11" name="テキスト ボックス 10">
            <a:extLst>
              <a:ext uri="{FF2B5EF4-FFF2-40B4-BE49-F238E27FC236}">
                <a16:creationId xmlns:a16="http://schemas.microsoft.com/office/drawing/2014/main" id="{E1D42E88-935A-7A3A-8C8C-A1C1A8A8A928}"/>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4" name="図 3">
            <a:extLst>
              <a:ext uri="{FF2B5EF4-FFF2-40B4-BE49-F238E27FC236}">
                <a16:creationId xmlns:a16="http://schemas.microsoft.com/office/drawing/2014/main" id="{15F0FB23-A900-448D-8BF0-3918A919F03D}"/>
              </a:ext>
            </a:extLst>
          </p:cNvPr>
          <p:cNvPicPr>
            <a:picLocks noChangeAspect="1"/>
          </p:cNvPicPr>
          <p:nvPr/>
        </p:nvPicPr>
        <p:blipFill>
          <a:blip r:embed="rId2"/>
          <a:stretch>
            <a:fillRect/>
          </a:stretch>
        </p:blipFill>
        <p:spPr>
          <a:xfrm>
            <a:off x="2027163" y="1368610"/>
            <a:ext cx="7814422" cy="5182852"/>
          </a:xfrm>
          <a:prstGeom prst="rect">
            <a:avLst/>
          </a:prstGeom>
        </p:spPr>
      </p:pic>
    </p:spTree>
    <p:extLst>
      <p:ext uri="{BB962C8B-B14F-4D97-AF65-F5344CB8AC3E}">
        <p14:creationId xmlns:p14="http://schemas.microsoft.com/office/powerpoint/2010/main" val="4077068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D605-9658-6FBF-CA0E-ADD34A7DAA3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0D83456-7894-8D8B-3B33-25F00AB2B1D1}"/>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A561B8E4-0AB6-0DBD-2982-3BACD4B9E570}"/>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FA6B28F1-99F2-65AB-74F7-8DB51F12AC08}"/>
              </a:ext>
            </a:extLst>
          </p:cNvPr>
          <p:cNvSpPr>
            <a:spLocks noGrp="1"/>
          </p:cNvSpPr>
          <p:nvPr>
            <p:ph type="sldNum" sz="quarter" idx="12"/>
          </p:nvPr>
        </p:nvSpPr>
        <p:spPr/>
        <p:txBody>
          <a:bodyPr/>
          <a:lstStyle/>
          <a:p>
            <a:fld id="{3BB876C2-8946-444B-B6D9-1B3467709539}" type="slidenum">
              <a:rPr kumimoji="1" lang="ja-JP" altLang="en-US" smtClean="0"/>
              <a:t>27</a:t>
            </a:fld>
            <a:endParaRPr kumimoji="1" lang="ja-JP" altLang="en-US" dirty="0"/>
          </a:p>
        </p:txBody>
      </p:sp>
      <p:sp>
        <p:nvSpPr>
          <p:cNvPr id="11" name="テキスト ボックス 10">
            <a:extLst>
              <a:ext uri="{FF2B5EF4-FFF2-40B4-BE49-F238E27FC236}">
                <a16:creationId xmlns:a16="http://schemas.microsoft.com/office/drawing/2014/main" id="{975A2123-4541-E53B-B082-8D55DDCDB8C6}"/>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3" name="図 2">
            <a:extLst>
              <a:ext uri="{FF2B5EF4-FFF2-40B4-BE49-F238E27FC236}">
                <a16:creationId xmlns:a16="http://schemas.microsoft.com/office/drawing/2014/main" id="{1564D5B8-815A-6632-1875-8374E691328A}"/>
              </a:ext>
            </a:extLst>
          </p:cNvPr>
          <p:cNvPicPr>
            <a:picLocks noChangeAspect="1"/>
          </p:cNvPicPr>
          <p:nvPr/>
        </p:nvPicPr>
        <p:blipFill>
          <a:blip r:embed="rId2"/>
          <a:stretch>
            <a:fillRect/>
          </a:stretch>
        </p:blipFill>
        <p:spPr>
          <a:xfrm>
            <a:off x="2027164" y="1316995"/>
            <a:ext cx="7833476" cy="5291190"/>
          </a:xfrm>
          <a:prstGeom prst="rect">
            <a:avLst/>
          </a:prstGeom>
        </p:spPr>
      </p:pic>
    </p:spTree>
    <p:extLst>
      <p:ext uri="{BB962C8B-B14F-4D97-AF65-F5344CB8AC3E}">
        <p14:creationId xmlns:p14="http://schemas.microsoft.com/office/powerpoint/2010/main" val="914737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E897E-4C28-193B-4F65-7D68CBA13F6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31AFBF5-81D7-5C5F-7E4F-BA0DF5A743F2}"/>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BC3EDF3B-3195-B471-5A57-B6C1EFC4536F}"/>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B4937842-D846-1500-3616-0995C7CB9542}"/>
              </a:ext>
            </a:extLst>
          </p:cNvPr>
          <p:cNvSpPr>
            <a:spLocks noGrp="1"/>
          </p:cNvSpPr>
          <p:nvPr>
            <p:ph type="sldNum" sz="quarter" idx="12"/>
          </p:nvPr>
        </p:nvSpPr>
        <p:spPr/>
        <p:txBody>
          <a:bodyPr/>
          <a:lstStyle/>
          <a:p>
            <a:fld id="{3BB876C2-8946-444B-B6D9-1B3467709539}" type="slidenum">
              <a:rPr kumimoji="1" lang="ja-JP" altLang="en-US" smtClean="0"/>
              <a:t>28</a:t>
            </a:fld>
            <a:endParaRPr kumimoji="1" lang="ja-JP" altLang="en-US" dirty="0"/>
          </a:p>
        </p:txBody>
      </p:sp>
      <p:sp>
        <p:nvSpPr>
          <p:cNvPr id="11" name="テキスト ボックス 10">
            <a:extLst>
              <a:ext uri="{FF2B5EF4-FFF2-40B4-BE49-F238E27FC236}">
                <a16:creationId xmlns:a16="http://schemas.microsoft.com/office/drawing/2014/main" id="{52A05F4B-0CDF-3007-6507-FCD894652E42}"/>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7" name="図 6">
            <a:extLst>
              <a:ext uri="{FF2B5EF4-FFF2-40B4-BE49-F238E27FC236}">
                <a16:creationId xmlns:a16="http://schemas.microsoft.com/office/drawing/2014/main" id="{C34938C5-A0A9-E81B-62E7-DEE1832DD710}"/>
              </a:ext>
            </a:extLst>
          </p:cNvPr>
          <p:cNvPicPr>
            <a:picLocks noChangeAspect="1"/>
          </p:cNvPicPr>
          <p:nvPr/>
        </p:nvPicPr>
        <p:blipFill>
          <a:blip r:embed="rId2"/>
          <a:stretch>
            <a:fillRect/>
          </a:stretch>
        </p:blipFill>
        <p:spPr>
          <a:xfrm>
            <a:off x="1905508" y="1316815"/>
            <a:ext cx="7833476" cy="5240387"/>
          </a:xfrm>
          <a:prstGeom prst="rect">
            <a:avLst/>
          </a:prstGeom>
        </p:spPr>
      </p:pic>
    </p:spTree>
    <p:extLst>
      <p:ext uri="{BB962C8B-B14F-4D97-AF65-F5344CB8AC3E}">
        <p14:creationId xmlns:p14="http://schemas.microsoft.com/office/powerpoint/2010/main" val="455043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2A963-91AC-C0EB-0A44-990FFD4341EE}"/>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2A3EB6ED-25B1-0B8A-854B-5581AD1ED606}"/>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C7F6257B-6D91-FA43-16F2-7391192C952C}"/>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77A3C715-9E03-0478-E99B-27C6185E5D65}"/>
              </a:ext>
            </a:extLst>
          </p:cNvPr>
          <p:cNvSpPr>
            <a:spLocks noGrp="1"/>
          </p:cNvSpPr>
          <p:nvPr>
            <p:ph type="sldNum" sz="quarter" idx="12"/>
          </p:nvPr>
        </p:nvSpPr>
        <p:spPr/>
        <p:txBody>
          <a:bodyPr/>
          <a:lstStyle/>
          <a:p>
            <a:fld id="{3BB876C2-8946-444B-B6D9-1B3467709539}" type="slidenum">
              <a:rPr kumimoji="1" lang="ja-JP" altLang="en-US" smtClean="0"/>
              <a:t>29</a:t>
            </a:fld>
            <a:endParaRPr kumimoji="1" lang="ja-JP" altLang="en-US" dirty="0"/>
          </a:p>
        </p:txBody>
      </p:sp>
      <p:sp>
        <p:nvSpPr>
          <p:cNvPr id="11" name="テキスト ボックス 10">
            <a:extLst>
              <a:ext uri="{FF2B5EF4-FFF2-40B4-BE49-F238E27FC236}">
                <a16:creationId xmlns:a16="http://schemas.microsoft.com/office/drawing/2014/main" id="{1D3BAF57-A7EE-5B5C-2744-A30D223E66F9}"/>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5" name="図 4">
            <a:extLst>
              <a:ext uri="{FF2B5EF4-FFF2-40B4-BE49-F238E27FC236}">
                <a16:creationId xmlns:a16="http://schemas.microsoft.com/office/drawing/2014/main" id="{EC189C9B-4A9B-02D7-3FA9-C9A4422A1785}"/>
              </a:ext>
            </a:extLst>
          </p:cNvPr>
          <p:cNvPicPr>
            <a:picLocks noChangeAspect="1"/>
          </p:cNvPicPr>
          <p:nvPr/>
        </p:nvPicPr>
        <p:blipFill>
          <a:blip r:embed="rId2"/>
          <a:stretch>
            <a:fillRect/>
          </a:stretch>
        </p:blipFill>
        <p:spPr>
          <a:xfrm>
            <a:off x="1945900" y="1288022"/>
            <a:ext cx="8036300" cy="5287758"/>
          </a:xfrm>
          <a:prstGeom prst="rect">
            <a:avLst/>
          </a:prstGeom>
        </p:spPr>
      </p:pic>
    </p:spTree>
    <p:extLst>
      <p:ext uri="{BB962C8B-B14F-4D97-AF65-F5344CB8AC3E}">
        <p14:creationId xmlns:p14="http://schemas.microsoft.com/office/powerpoint/2010/main" val="57381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2984A-A4D9-BD6E-043C-B6B51CD00E2D}"/>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FF80551-3167-3F74-3F82-6818F7BB6F69}"/>
              </a:ext>
            </a:extLst>
          </p:cNvPr>
          <p:cNvSpPr>
            <a:spLocks noGrp="1"/>
          </p:cNvSpPr>
          <p:nvPr>
            <p:ph type="title"/>
          </p:nvPr>
        </p:nvSpPr>
        <p:spPr>
          <a:xfrm>
            <a:off x="838200" y="79375"/>
            <a:ext cx="10515600" cy="868452"/>
          </a:xfrm>
        </p:spPr>
        <p:txBody>
          <a:bodyPr>
            <a:normAutofit/>
          </a:bodyPr>
          <a:lstStyle/>
          <a:p>
            <a:r>
              <a:rPr lang="en-US" altLang="ja-JP" b="1" dirty="0"/>
              <a:t>Summary</a:t>
            </a:r>
            <a:endParaRPr lang="ja-JP" altLang="en-US" b="1" dirty="0"/>
          </a:p>
        </p:txBody>
      </p:sp>
      <p:sp>
        <p:nvSpPr>
          <p:cNvPr id="7" name="コンテンツ プレースホルダー 6">
            <a:extLst>
              <a:ext uri="{FF2B5EF4-FFF2-40B4-BE49-F238E27FC236}">
                <a16:creationId xmlns:a16="http://schemas.microsoft.com/office/drawing/2014/main" id="{7823E1F6-E609-C5DD-90C4-88549FB850EF}"/>
              </a:ext>
            </a:extLst>
          </p:cNvPr>
          <p:cNvSpPr>
            <a:spLocks noGrp="1"/>
          </p:cNvSpPr>
          <p:nvPr>
            <p:ph idx="1"/>
          </p:nvPr>
        </p:nvSpPr>
        <p:spPr>
          <a:xfrm>
            <a:off x="838200" y="820183"/>
            <a:ext cx="10670381" cy="6037817"/>
          </a:xfrm>
        </p:spPr>
        <p:txBody>
          <a:bodyPr>
            <a:normAutofit/>
          </a:bodyPr>
          <a:lstStyle/>
          <a:p>
            <a:pPr marL="0" indent="0">
              <a:buNone/>
            </a:pPr>
            <a:r>
              <a:rPr lang="ja-JP" altLang="en-US" dirty="0"/>
              <a:t>･</a:t>
            </a:r>
            <a:r>
              <a:rPr lang="en-US" altLang="ja-JP" dirty="0"/>
              <a:t>Numerai as Decentralized AI</a:t>
            </a:r>
          </a:p>
          <a:p>
            <a:pPr marL="0" indent="0">
              <a:buNone/>
            </a:pPr>
            <a:r>
              <a:rPr lang="ja-JP" altLang="en-US" dirty="0"/>
              <a:t>･</a:t>
            </a:r>
            <a:r>
              <a:rPr lang="en-US" altLang="ja-JP" dirty="0"/>
              <a:t>Can I analyze the characteristics of Numerai from 13F-HR?</a:t>
            </a:r>
          </a:p>
          <a:p>
            <a:pPr marL="0" indent="0">
              <a:buNone/>
            </a:pPr>
            <a:r>
              <a:rPr lang="ja-JP" altLang="en-US" dirty="0"/>
              <a:t>･</a:t>
            </a:r>
            <a:r>
              <a:rPr lang="en-US" altLang="ja-JP" dirty="0"/>
              <a:t>The operational costs of Numerai as a DeAI</a:t>
            </a:r>
          </a:p>
          <a:p>
            <a:pPr marL="0" indent="0">
              <a:buNone/>
            </a:pPr>
            <a:endParaRPr lang="en-US" altLang="ja-JP" dirty="0"/>
          </a:p>
          <a:p>
            <a:pPr marL="0" indent="0">
              <a:buNone/>
            </a:pPr>
            <a:r>
              <a:rPr lang="ja-JP" altLang="en-US" sz="2400" dirty="0"/>
              <a:t>･</a:t>
            </a:r>
            <a:r>
              <a:rPr lang="en-US" altLang="ja-JP" sz="2400" dirty="0"/>
              <a:t>Not covered in this document:</a:t>
            </a:r>
          </a:p>
          <a:p>
            <a:pPr marL="457200" lvl="1" indent="0">
              <a:buNone/>
            </a:pPr>
            <a:r>
              <a:rPr lang="en-US" altLang="ja-JP" dirty="0"/>
              <a:t>Future outlook and price predictions for the cryptocurrency Numeraire (NMR)</a:t>
            </a:r>
          </a:p>
        </p:txBody>
      </p:sp>
      <p:sp>
        <p:nvSpPr>
          <p:cNvPr id="8" name="日付プレースホルダー 7">
            <a:extLst>
              <a:ext uri="{FF2B5EF4-FFF2-40B4-BE49-F238E27FC236}">
                <a16:creationId xmlns:a16="http://schemas.microsoft.com/office/drawing/2014/main" id="{83DD89D0-E00D-AAD6-5926-9EE10B23A8FF}"/>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49490B3-B61C-1458-3D74-2BDA28F70D54}"/>
              </a:ext>
            </a:extLst>
          </p:cNvPr>
          <p:cNvSpPr>
            <a:spLocks noGrp="1"/>
          </p:cNvSpPr>
          <p:nvPr>
            <p:ph type="sldNum" sz="quarter" idx="12"/>
          </p:nvPr>
        </p:nvSpPr>
        <p:spPr/>
        <p:txBody>
          <a:bodyPr/>
          <a:lstStyle/>
          <a:p>
            <a:fld id="{3BB876C2-8946-444B-B6D9-1B3467709539}" type="slidenum">
              <a:rPr kumimoji="1" lang="ja-JP" altLang="en-US" smtClean="0"/>
              <a:t>3</a:t>
            </a:fld>
            <a:endParaRPr kumimoji="1" lang="ja-JP" altLang="en-US" dirty="0"/>
          </a:p>
        </p:txBody>
      </p:sp>
    </p:spTree>
    <p:extLst>
      <p:ext uri="{BB962C8B-B14F-4D97-AF65-F5344CB8AC3E}">
        <p14:creationId xmlns:p14="http://schemas.microsoft.com/office/powerpoint/2010/main" val="116424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78B7A-353E-9ECA-5B19-3F3D8BF87B1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AF97384D-0D49-F51E-F85B-790431B01F43}"/>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A2B5DF85-6B0C-CD8D-3D85-71777175C89F}"/>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89257B3B-2663-530C-0519-EE0E8A7F3412}"/>
              </a:ext>
            </a:extLst>
          </p:cNvPr>
          <p:cNvSpPr>
            <a:spLocks noGrp="1"/>
          </p:cNvSpPr>
          <p:nvPr>
            <p:ph type="sldNum" sz="quarter" idx="12"/>
          </p:nvPr>
        </p:nvSpPr>
        <p:spPr/>
        <p:txBody>
          <a:bodyPr/>
          <a:lstStyle/>
          <a:p>
            <a:fld id="{3BB876C2-8946-444B-B6D9-1B3467709539}" type="slidenum">
              <a:rPr kumimoji="1" lang="ja-JP" altLang="en-US" smtClean="0"/>
              <a:t>30</a:t>
            </a:fld>
            <a:endParaRPr kumimoji="1" lang="ja-JP" altLang="en-US" dirty="0"/>
          </a:p>
        </p:txBody>
      </p:sp>
      <p:sp>
        <p:nvSpPr>
          <p:cNvPr id="11" name="テキスト ボックス 10">
            <a:extLst>
              <a:ext uri="{FF2B5EF4-FFF2-40B4-BE49-F238E27FC236}">
                <a16:creationId xmlns:a16="http://schemas.microsoft.com/office/drawing/2014/main" id="{EDF06147-648B-FB32-F36C-56D375E42E2D}"/>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7" name="図 6">
            <a:extLst>
              <a:ext uri="{FF2B5EF4-FFF2-40B4-BE49-F238E27FC236}">
                <a16:creationId xmlns:a16="http://schemas.microsoft.com/office/drawing/2014/main" id="{378CE044-35BE-D437-317D-B65B454154CE}"/>
              </a:ext>
            </a:extLst>
          </p:cNvPr>
          <p:cNvPicPr>
            <a:picLocks noChangeAspect="1"/>
          </p:cNvPicPr>
          <p:nvPr/>
        </p:nvPicPr>
        <p:blipFill>
          <a:blip r:embed="rId2"/>
          <a:stretch>
            <a:fillRect/>
          </a:stretch>
        </p:blipFill>
        <p:spPr>
          <a:xfrm>
            <a:off x="2077850" y="1357840"/>
            <a:ext cx="8036300" cy="5363635"/>
          </a:xfrm>
          <a:prstGeom prst="rect">
            <a:avLst/>
          </a:prstGeom>
        </p:spPr>
      </p:pic>
    </p:spTree>
    <p:extLst>
      <p:ext uri="{BB962C8B-B14F-4D97-AF65-F5344CB8AC3E}">
        <p14:creationId xmlns:p14="http://schemas.microsoft.com/office/powerpoint/2010/main" val="1627035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E3F6D-FBA3-789A-9711-E7D2A20C6CC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97AB25E9-3ABB-077F-9E47-5ECD35B50818}"/>
              </a:ext>
            </a:extLst>
          </p:cNvPr>
          <p:cNvSpPr>
            <a:spLocks noGrp="1"/>
          </p:cNvSpPr>
          <p:nvPr>
            <p:ph type="title"/>
          </p:nvPr>
        </p:nvSpPr>
        <p:spPr>
          <a:xfrm>
            <a:off x="830317" y="104993"/>
            <a:ext cx="10515600" cy="868452"/>
          </a:xfrm>
        </p:spPr>
        <p:txBody>
          <a:bodyPr/>
          <a:lstStyle/>
          <a:p>
            <a:r>
              <a:rPr lang="ja-JP" altLang="en-US" b="1" dirty="0"/>
              <a:t>分散投資戦略の進展 </a:t>
            </a:r>
            <a:r>
              <a:rPr lang="en-US" altLang="ja-JP" b="1" dirty="0"/>
              <a:t>2022/12~2024/12</a:t>
            </a:r>
            <a:br>
              <a:rPr lang="en-US" altLang="ja-JP" b="1" dirty="0"/>
            </a:br>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51CB9B2E-740E-A6D4-9559-7ABBF392B79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2671D4D4-6E15-98C9-DDD6-E3B3AA198B0D}"/>
              </a:ext>
            </a:extLst>
          </p:cNvPr>
          <p:cNvSpPr>
            <a:spLocks noGrp="1"/>
          </p:cNvSpPr>
          <p:nvPr>
            <p:ph type="sldNum" sz="quarter" idx="12"/>
          </p:nvPr>
        </p:nvSpPr>
        <p:spPr/>
        <p:txBody>
          <a:bodyPr/>
          <a:lstStyle/>
          <a:p>
            <a:fld id="{3BB876C2-8946-444B-B6D9-1B3467709539}" type="slidenum">
              <a:rPr kumimoji="1" lang="ja-JP" altLang="en-US" smtClean="0"/>
              <a:t>31</a:t>
            </a:fld>
            <a:endParaRPr kumimoji="1" lang="ja-JP" altLang="en-US" dirty="0"/>
          </a:p>
        </p:txBody>
      </p:sp>
      <p:sp>
        <p:nvSpPr>
          <p:cNvPr id="2" name="テキスト ボックス 1">
            <a:extLst>
              <a:ext uri="{FF2B5EF4-FFF2-40B4-BE49-F238E27FC236}">
                <a16:creationId xmlns:a16="http://schemas.microsoft.com/office/drawing/2014/main" id="{59CCA0FB-0FD4-11E9-6554-A668046D181F}"/>
              </a:ext>
            </a:extLst>
          </p:cNvPr>
          <p:cNvSpPr txBox="1"/>
          <p:nvPr/>
        </p:nvSpPr>
        <p:spPr>
          <a:xfrm>
            <a:off x="1132772" y="3863564"/>
            <a:ext cx="10213145" cy="2677656"/>
          </a:xfrm>
          <a:prstGeom prst="rect">
            <a:avLst/>
          </a:prstGeom>
          <a:noFill/>
        </p:spPr>
        <p:txBody>
          <a:bodyPr wrap="square" rtlCol="0">
            <a:spAutoFit/>
          </a:bodyPr>
          <a:lstStyle/>
          <a:p>
            <a:r>
              <a:rPr kumimoji="1" lang="ja-JP" altLang="en-US" sz="2800" dirty="0"/>
              <a:t>･</a:t>
            </a:r>
            <a:r>
              <a:rPr kumimoji="1" lang="en-US" altLang="ja-JP" sz="2800" dirty="0"/>
              <a:t>The diversification of holdings has progressed, showing a tendency to hold a greater number of smaller positions. </a:t>
            </a:r>
          </a:p>
          <a:p>
            <a:r>
              <a:rPr kumimoji="1" lang="ja-JP" altLang="en-US" sz="2800" dirty="0"/>
              <a:t>･ </a:t>
            </a:r>
            <a:r>
              <a:rPr lang="en-US" altLang="ja-JP" sz="2800" dirty="0"/>
              <a:t>The Numerai team is considered to have aimed to construct a portfolio with diversified holdings and a larger number of smaller positions.</a:t>
            </a:r>
          </a:p>
          <a:p>
            <a:r>
              <a:rPr lang="ja-JP" altLang="en-US" sz="2800" dirty="0"/>
              <a:t>･</a:t>
            </a:r>
            <a:r>
              <a:rPr lang="en-US" altLang="ja-JP" sz="2800" dirty="0"/>
              <a:t>Turning points from June 30, 2023, to September 30, 2023?</a:t>
            </a:r>
            <a:endParaRPr kumimoji="1" lang="ja-JP" altLang="en-US" sz="2800" dirty="0"/>
          </a:p>
        </p:txBody>
      </p:sp>
      <p:pic>
        <p:nvPicPr>
          <p:cNvPr id="3" name="図 2">
            <a:extLst>
              <a:ext uri="{FF2B5EF4-FFF2-40B4-BE49-F238E27FC236}">
                <a16:creationId xmlns:a16="http://schemas.microsoft.com/office/drawing/2014/main" id="{855DC344-5611-E268-B91B-DAB277C89BAB}"/>
              </a:ext>
            </a:extLst>
          </p:cNvPr>
          <p:cNvPicPr>
            <a:picLocks noChangeAspect="1"/>
          </p:cNvPicPr>
          <p:nvPr/>
        </p:nvPicPr>
        <p:blipFill>
          <a:blip r:embed="rId2"/>
          <a:stretch>
            <a:fillRect/>
          </a:stretch>
        </p:blipFill>
        <p:spPr>
          <a:xfrm>
            <a:off x="1432681" y="973445"/>
            <a:ext cx="4297437" cy="2911620"/>
          </a:xfrm>
          <a:prstGeom prst="rect">
            <a:avLst/>
          </a:prstGeom>
        </p:spPr>
      </p:pic>
      <p:pic>
        <p:nvPicPr>
          <p:cNvPr id="4" name="図 3">
            <a:extLst>
              <a:ext uri="{FF2B5EF4-FFF2-40B4-BE49-F238E27FC236}">
                <a16:creationId xmlns:a16="http://schemas.microsoft.com/office/drawing/2014/main" id="{27E3DB27-5008-023D-D725-B8648C2710FC}"/>
              </a:ext>
            </a:extLst>
          </p:cNvPr>
          <p:cNvPicPr>
            <a:picLocks noChangeAspect="1"/>
          </p:cNvPicPr>
          <p:nvPr/>
        </p:nvPicPr>
        <p:blipFill>
          <a:blip r:embed="rId3"/>
          <a:stretch>
            <a:fillRect/>
          </a:stretch>
        </p:blipFill>
        <p:spPr>
          <a:xfrm>
            <a:off x="6390535" y="928797"/>
            <a:ext cx="4294965" cy="2867655"/>
          </a:xfrm>
          <a:prstGeom prst="rect">
            <a:avLst/>
          </a:prstGeom>
        </p:spPr>
      </p:pic>
      <p:sp>
        <p:nvSpPr>
          <p:cNvPr id="5" name="矢印: 右 4">
            <a:extLst>
              <a:ext uri="{FF2B5EF4-FFF2-40B4-BE49-F238E27FC236}">
                <a16:creationId xmlns:a16="http://schemas.microsoft.com/office/drawing/2014/main" id="{5A01EB26-E1A7-ADFB-4918-DF889DFFFB84}"/>
              </a:ext>
            </a:extLst>
          </p:cNvPr>
          <p:cNvSpPr/>
          <p:nvPr/>
        </p:nvSpPr>
        <p:spPr>
          <a:xfrm>
            <a:off x="5749157" y="1890579"/>
            <a:ext cx="609600" cy="707018"/>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6154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120C55-8B01-7E09-39C8-D35CA8E6B0FC}"/>
              </a:ext>
            </a:extLst>
          </p:cNvPr>
          <p:cNvSpPr>
            <a:spLocks noGrp="1"/>
          </p:cNvSpPr>
          <p:nvPr>
            <p:ph type="title"/>
          </p:nvPr>
        </p:nvSpPr>
        <p:spPr>
          <a:xfrm>
            <a:off x="838200" y="3069386"/>
            <a:ext cx="10515600" cy="719227"/>
          </a:xfrm>
        </p:spPr>
        <p:txBody>
          <a:bodyPr>
            <a:noAutofit/>
          </a:bodyPr>
          <a:lstStyle/>
          <a:p>
            <a:r>
              <a:rPr kumimoji="1" lang="en-US" altLang="ja-JP" sz="4400" b="1" dirty="0"/>
              <a:t>The operational costs of Numerai as a DeAI</a:t>
            </a:r>
            <a:endParaRPr kumimoji="1" lang="ja-JP" altLang="en-US" sz="4400" b="1" dirty="0"/>
          </a:p>
        </p:txBody>
      </p:sp>
    </p:spTree>
    <p:extLst>
      <p:ext uri="{BB962C8B-B14F-4D97-AF65-F5344CB8AC3E}">
        <p14:creationId xmlns:p14="http://schemas.microsoft.com/office/powerpoint/2010/main" val="1150342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F2C5F-F672-EC79-BEA0-08AAB4D78B1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16B67FA-4B82-E03C-6159-AA2022873736}"/>
              </a:ext>
            </a:extLst>
          </p:cNvPr>
          <p:cNvSpPr>
            <a:spLocks noGrp="1"/>
          </p:cNvSpPr>
          <p:nvPr>
            <p:ph type="title"/>
          </p:nvPr>
        </p:nvSpPr>
        <p:spPr/>
        <p:txBody>
          <a:bodyPr>
            <a:normAutofit/>
          </a:bodyPr>
          <a:lstStyle/>
          <a:p>
            <a:r>
              <a:rPr lang="en-US" altLang="ja-JP" b="1" dirty="0"/>
              <a:t>Operational Costs of Numerai as DeAI: New Contestant Entry and Retention</a:t>
            </a:r>
            <a:endParaRPr lang="ja-JP" altLang="en-US" b="1" dirty="0"/>
          </a:p>
        </p:txBody>
      </p:sp>
      <p:sp>
        <p:nvSpPr>
          <p:cNvPr id="7" name="コンテンツ プレースホルダー 6">
            <a:extLst>
              <a:ext uri="{FF2B5EF4-FFF2-40B4-BE49-F238E27FC236}">
                <a16:creationId xmlns:a16="http://schemas.microsoft.com/office/drawing/2014/main" id="{5A4C400B-978E-766C-87A3-BD1C060F5F47}"/>
              </a:ext>
            </a:extLst>
          </p:cNvPr>
          <p:cNvSpPr>
            <a:spLocks noGrp="1"/>
          </p:cNvSpPr>
          <p:nvPr>
            <p:ph idx="1"/>
          </p:nvPr>
        </p:nvSpPr>
        <p:spPr>
          <a:xfrm>
            <a:off x="838200" y="1155940"/>
            <a:ext cx="10948988" cy="5021023"/>
          </a:xfrm>
        </p:spPr>
        <p:txBody>
          <a:bodyPr>
            <a:normAutofit fontScale="92500" lnSpcReduction="10000"/>
          </a:bodyPr>
          <a:lstStyle/>
          <a:p>
            <a:pPr marL="0" indent="0">
              <a:buNone/>
            </a:pPr>
            <a:r>
              <a:rPr lang="en-US" altLang="ja-JP" b="1" dirty="0"/>
              <a:t>New Entry</a:t>
            </a:r>
          </a:p>
          <a:p>
            <a:pPr marL="0" indent="0">
              <a:buNone/>
            </a:pPr>
            <a:r>
              <a:rPr lang="ja-JP" altLang="en-US" dirty="0"/>
              <a:t>･</a:t>
            </a:r>
            <a:r>
              <a:rPr lang="en-US" altLang="ja-JP" dirty="0"/>
              <a:t>Previously, participants could receive a reward (5 NMR) by submitting a sample model. (I am unaware of the current status.)  </a:t>
            </a:r>
          </a:p>
          <a:p>
            <a:pPr marL="0" indent="0">
              <a:buNone/>
            </a:pPr>
            <a:r>
              <a:rPr lang="ja-JP" altLang="en-US" dirty="0"/>
              <a:t>･</a:t>
            </a:r>
            <a:r>
              <a:rPr lang="en-US" altLang="ja-JP" dirty="0"/>
              <a:t>Enhancement of documentation</a:t>
            </a:r>
          </a:p>
          <a:p>
            <a:pPr marL="0" indent="0">
              <a:buNone/>
            </a:pPr>
            <a:endParaRPr lang="en-US" altLang="ja-JP" dirty="0"/>
          </a:p>
          <a:p>
            <a:pPr marL="0" indent="0">
              <a:buNone/>
            </a:pPr>
            <a:r>
              <a:rPr lang="en-US" altLang="ja-JP" b="1" dirty="0"/>
              <a:t>Retention Prevention</a:t>
            </a:r>
          </a:p>
          <a:p>
            <a:pPr marL="0" indent="0">
              <a:buNone/>
            </a:pPr>
            <a:r>
              <a:rPr lang="ja-JP" altLang="en-US" dirty="0"/>
              <a:t>･</a:t>
            </a:r>
            <a:r>
              <a:rPr lang="en-US" altLang="ja-JP" dirty="0"/>
              <a:t>Community Maintenance  </a:t>
            </a:r>
          </a:p>
          <a:p>
            <a:pPr marL="457200" lvl="1" indent="0">
              <a:buNone/>
            </a:pPr>
            <a:r>
              <a:rPr lang="en-US" altLang="ja-JP" dirty="0"/>
              <a:t>Discord, Council of Elders </a:t>
            </a:r>
          </a:p>
          <a:p>
            <a:pPr marL="0" indent="0">
              <a:buNone/>
            </a:pPr>
            <a:r>
              <a:rPr lang="ja-JP" altLang="en-US" dirty="0"/>
              <a:t>･</a:t>
            </a:r>
            <a:r>
              <a:rPr lang="en-US" altLang="ja-JP" dirty="0"/>
              <a:t>Hosting various events  </a:t>
            </a:r>
          </a:p>
          <a:p>
            <a:pPr marL="0" indent="0">
              <a:buNone/>
            </a:pPr>
            <a:r>
              <a:rPr lang="ja-JP" altLang="en-US" dirty="0"/>
              <a:t>･</a:t>
            </a:r>
            <a:r>
              <a:rPr lang="en-US" altLang="ja-JP" dirty="0"/>
              <a:t>Reward(NMR)</a:t>
            </a:r>
          </a:p>
          <a:p>
            <a:pPr marL="457200" lvl="1" indent="0">
              <a:buNone/>
            </a:pPr>
            <a:r>
              <a:rPr lang="en-US" altLang="ja-JP" dirty="0"/>
              <a:t>※Participants have long voiced concerns that rewards should be in stablecoins instead of NMR. </a:t>
            </a:r>
            <a:endParaRPr lang="ja-JP" altLang="en-US" dirty="0"/>
          </a:p>
        </p:txBody>
      </p:sp>
      <p:sp>
        <p:nvSpPr>
          <p:cNvPr id="8" name="日付プレースホルダー 7">
            <a:extLst>
              <a:ext uri="{FF2B5EF4-FFF2-40B4-BE49-F238E27FC236}">
                <a16:creationId xmlns:a16="http://schemas.microsoft.com/office/drawing/2014/main" id="{9EBA20CF-3E30-B479-22DE-2A5703C13D28}"/>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C7C52C99-032F-3163-7DD3-D98B39B6231B}"/>
              </a:ext>
            </a:extLst>
          </p:cNvPr>
          <p:cNvSpPr>
            <a:spLocks noGrp="1"/>
          </p:cNvSpPr>
          <p:nvPr>
            <p:ph type="sldNum" sz="quarter" idx="12"/>
          </p:nvPr>
        </p:nvSpPr>
        <p:spPr/>
        <p:txBody>
          <a:bodyPr/>
          <a:lstStyle/>
          <a:p>
            <a:fld id="{3BB876C2-8946-444B-B6D9-1B3467709539}" type="slidenum">
              <a:rPr kumimoji="1" lang="ja-JP" altLang="en-US" smtClean="0"/>
              <a:t>33</a:t>
            </a:fld>
            <a:endParaRPr kumimoji="1" lang="ja-JP" altLang="en-US" dirty="0"/>
          </a:p>
        </p:txBody>
      </p:sp>
    </p:spTree>
    <p:extLst>
      <p:ext uri="{BB962C8B-B14F-4D97-AF65-F5344CB8AC3E}">
        <p14:creationId xmlns:p14="http://schemas.microsoft.com/office/powerpoint/2010/main" val="3665911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EB004-3357-7CA0-08E8-8B0F15928681}"/>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62C7EAFB-EEF4-C7B0-0EC9-2FC5D2D4F2DB}"/>
              </a:ext>
            </a:extLst>
          </p:cNvPr>
          <p:cNvSpPr>
            <a:spLocks noGrp="1"/>
          </p:cNvSpPr>
          <p:nvPr>
            <p:ph type="title"/>
          </p:nvPr>
        </p:nvSpPr>
        <p:spPr/>
        <p:txBody>
          <a:bodyPr/>
          <a:lstStyle/>
          <a:p>
            <a:r>
              <a:rPr lang="en-US" altLang="ja-JP" b="1" dirty="0"/>
              <a:t>Operational Costs of Numerai as DeAI: Data and Rule Changes</a:t>
            </a:r>
            <a:endParaRPr lang="ja-JP" altLang="en-US" b="1" dirty="0"/>
          </a:p>
        </p:txBody>
      </p:sp>
      <p:sp>
        <p:nvSpPr>
          <p:cNvPr id="7" name="コンテンツ プレースホルダー 6">
            <a:extLst>
              <a:ext uri="{FF2B5EF4-FFF2-40B4-BE49-F238E27FC236}">
                <a16:creationId xmlns:a16="http://schemas.microsoft.com/office/drawing/2014/main" id="{E247B0D9-A563-6848-D6E0-82C8F0CE16C2}"/>
              </a:ext>
            </a:extLst>
          </p:cNvPr>
          <p:cNvSpPr>
            <a:spLocks noGrp="1"/>
          </p:cNvSpPr>
          <p:nvPr>
            <p:ph idx="1"/>
          </p:nvPr>
        </p:nvSpPr>
        <p:spPr>
          <a:xfrm>
            <a:off x="712902" y="4556625"/>
            <a:ext cx="10766196" cy="2260077"/>
          </a:xfrm>
        </p:spPr>
        <p:txBody>
          <a:bodyPr>
            <a:normAutofit/>
          </a:bodyPr>
          <a:lstStyle/>
          <a:p>
            <a:pPr marL="0" indent="0">
              <a:buNone/>
            </a:pPr>
            <a:r>
              <a:rPr lang="en-US" altLang="ja-JP" dirty="0"/>
              <a:t>Since 2022, Numerai Tournament has never had the same data or staking rule for four quarters. </a:t>
            </a:r>
          </a:p>
          <a:p>
            <a:pPr marL="0" indent="0">
              <a:buNone/>
            </a:pPr>
            <a:r>
              <a:rPr lang="en-US" altLang="ja-JP" dirty="0"/>
              <a:t>It seems that continuous review of data and rules is necessary to achieve good results.</a:t>
            </a:r>
            <a:endParaRPr lang="ja-JP" altLang="en-US" dirty="0"/>
          </a:p>
        </p:txBody>
      </p:sp>
      <p:sp>
        <p:nvSpPr>
          <p:cNvPr id="8" name="日付プレースホルダー 7">
            <a:extLst>
              <a:ext uri="{FF2B5EF4-FFF2-40B4-BE49-F238E27FC236}">
                <a16:creationId xmlns:a16="http://schemas.microsoft.com/office/drawing/2014/main" id="{332F9EF7-CAFA-844E-B841-D23135A2279C}"/>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BDD874B9-4A8B-9CEC-3FFB-D2942148A4D2}"/>
              </a:ext>
            </a:extLst>
          </p:cNvPr>
          <p:cNvSpPr>
            <a:spLocks noGrp="1"/>
          </p:cNvSpPr>
          <p:nvPr>
            <p:ph type="sldNum" sz="quarter" idx="12"/>
          </p:nvPr>
        </p:nvSpPr>
        <p:spPr/>
        <p:txBody>
          <a:bodyPr/>
          <a:lstStyle/>
          <a:p>
            <a:fld id="{3BB876C2-8946-444B-B6D9-1B3467709539}" type="slidenum">
              <a:rPr kumimoji="1" lang="ja-JP" altLang="en-US" smtClean="0"/>
              <a:t>34</a:t>
            </a:fld>
            <a:endParaRPr kumimoji="1" lang="ja-JP" altLang="en-US" dirty="0"/>
          </a:p>
        </p:txBody>
      </p:sp>
      <p:graphicFrame>
        <p:nvGraphicFramePr>
          <p:cNvPr id="2" name="表 1">
            <a:extLst>
              <a:ext uri="{FF2B5EF4-FFF2-40B4-BE49-F238E27FC236}">
                <a16:creationId xmlns:a16="http://schemas.microsoft.com/office/drawing/2014/main" id="{6C6DCFBA-B2F6-ED49-7735-2CC14A2C57FB}"/>
              </a:ext>
            </a:extLst>
          </p:cNvPr>
          <p:cNvGraphicFramePr>
            <a:graphicFrameLocks noGrp="1"/>
          </p:cNvGraphicFramePr>
          <p:nvPr>
            <p:extLst>
              <p:ext uri="{D42A27DB-BD31-4B8C-83A1-F6EECF244321}">
                <p14:modId xmlns:p14="http://schemas.microsoft.com/office/powerpoint/2010/main" val="1583599997"/>
              </p:ext>
            </p:extLst>
          </p:nvPr>
        </p:nvGraphicFramePr>
        <p:xfrm>
          <a:off x="1680393" y="1029052"/>
          <a:ext cx="8180045" cy="2918484"/>
        </p:xfrm>
        <a:graphic>
          <a:graphicData uri="http://schemas.openxmlformats.org/drawingml/2006/table">
            <a:tbl>
              <a:tblPr/>
              <a:tblGrid>
                <a:gridCol w="861647">
                  <a:extLst>
                    <a:ext uri="{9D8B030D-6E8A-4147-A177-3AD203B41FA5}">
                      <a16:colId xmlns:a16="http://schemas.microsoft.com/office/drawing/2014/main" val="3762316477"/>
                    </a:ext>
                  </a:extLst>
                </a:gridCol>
                <a:gridCol w="1242114">
                  <a:extLst>
                    <a:ext uri="{9D8B030D-6E8A-4147-A177-3AD203B41FA5}">
                      <a16:colId xmlns:a16="http://schemas.microsoft.com/office/drawing/2014/main" val="3819664078"/>
                    </a:ext>
                  </a:extLst>
                </a:gridCol>
                <a:gridCol w="1024066">
                  <a:extLst>
                    <a:ext uri="{9D8B030D-6E8A-4147-A177-3AD203B41FA5}">
                      <a16:colId xmlns:a16="http://schemas.microsoft.com/office/drawing/2014/main" val="539024900"/>
                    </a:ext>
                  </a:extLst>
                </a:gridCol>
                <a:gridCol w="1135645">
                  <a:extLst>
                    <a:ext uri="{9D8B030D-6E8A-4147-A177-3AD203B41FA5}">
                      <a16:colId xmlns:a16="http://schemas.microsoft.com/office/drawing/2014/main" val="1847589096"/>
                    </a:ext>
                  </a:extLst>
                </a:gridCol>
                <a:gridCol w="1119021">
                  <a:extLst>
                    <a:ext uri="{9D8B030D-6E8A-4147-A177-3AD203B41FA5}">
                      <a16:colId xmlns:a16="http://schemas.microsoft.com/office/drawing/2014/main" val="2320565579"/>
                    </a:ext>
                  </a:extLst>
                </a:gridCol>
                <a:gridCol w="2797552">
                  <a:extLst>
                    <a:ext uri="{9D8B030D-6E8A-4147-A177-3AD203B41FA5}">
                      <a16:colId xmlns:a16="http://schemas.microsoft.com/office/drawing/2014/main" val="1900993927"/>
                    </a:ext>
                  </a:extLst>
                </a:gridCol>
              </a:tblGrid>
              <a:tr h="555973">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Data Changes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Date</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Staking</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Affected 13F-HR/Reporting Date</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Affected 13F-HR/Filing Date</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Description</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extLst>
                  <a:ext uri="{0D108BD9-81ED-4DB2-BD59-A6C34878D82A}">
                    <a16:rowId xmlns:a16="http://schemas.microsoft.com/office/drawing/2014/main" val="339353212"/>
                  </a:ext>
                </a:extLst>
              </a:tr>
              <a:tr h="185324">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April 2022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TC</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2022-12-31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2023-02-14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Using V4 Data until 2023-11-30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4979894"/>
                  </a:ext>
                </a:extLst>
              </a:tr>
              <a:tr h="185324">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December 2022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2022-12-31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2023-02-14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416344"/>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2023-03-31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2023-05-12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1450797"/>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2023-06-30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2023-08-11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6596560"/>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2023-09-30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2023-11-13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Using V4.1 Data until 2023-08-31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2544404"/>
                  </a:ext>
                </a:extLst>
              </a:tr>
              <a:tr h="185324">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September 2023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2023-09-30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2023-11-13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7838640"/>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2023-12-31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2024-02-14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3551114"/>
                  </a:ext>
                </a:extLst>
              </a:tr>
              <a:tr h="492709">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January 2024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MMC staking starts Jan 2, 2024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2024-03-31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2024-05-15</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1538121"/>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2024-06-30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2024-08-14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0833760"/>
                  </a:ext>
                </a:extLst>
              </a:tr>
              <a:tr h="370649">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September 13, 2024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2024-09-30?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2024-11-13?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Expands the dataset Universe to include more useful stocks.</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9208953"/>
                  </a:ext>
                </a:extLst>
              </a:tr>
            </a:tbl>
          </a:graphicData>
        </a:graphic>
      </p:graphicFrame>
      <p:sp>
        <p:nvSpPr>
          <p:cNvPr id="4" name="テキスト ボックス 3">
            <a:extLst>
              <a:ext uri="{FF2B5EF4-FFF2-40B4-BE49-F238E27FC236}">
                <a16:creationId xmlns:a16="http://schemas.microsoft.com/office/drawing/2014/main" id="{4982F876-74DD-6966-4E1E-8F642D6B02F8}"/>
              </a:ext>
            </a:extLst>
          </p:cNvPr>
          <p:cNvSpPr txBox="1"/>
          <p:nvPr/>
        </p:nvSpPr>
        <p:spPr>
          <a:xfrm>
            <a:off x="1602557" y="3996499"/>
            <a:ext cx="4408579" cy="246221"/>
          </a:xfrm>
          <a:prstGeom prst="rect">
            <a:avLst/>
          </a:prstGeom>
          <a:noFill/>
        </p:spPr>
        <p:txBody>
          <a:bodyPr wrap="none" rtlCol="0">
            <a:spAutoFit/>
          </a:bodyPr>
          <a:lstStyle/>
          <a:p>
            <a:r>
              <a:rPr lang="en-US" altLang="ja-JP" sz="1000" b="0" i="0" dirty="0">
                <a:effectLst/>
                <a:latin typeface="Roboto" panose="02000000000000000000" pitchFamily="2" charset="0"/>
                <a:hlinkClick r:id="rId2"/>
              </a:rPr>
              <a:t>https://mq-1.blogspot.com/2024/08/analysis-of-numerai-13f-hr-from.html</a:t>
            </a:r>
            <a:endParaRPr kumimoji="1" lang="ja-JP" altLang="en-US" sz="1000" dirty="0"/>
          </a:p>
        </p:txBody>
      </p:sp>
      <p:sp>
        <p:nvSpPr>
          <p:cNvPr id="3" name="正方形/長方形 2">
            <a:extLst>
              <a:ext uri="{FF2B5EF4-FFF2-40B4-BE49-F238E27FC236}">
                <a16:creationId xmlns:a16="http://schemas.microsoft.com/office/drawing/2014/main" id="{4AE5FB0B-2E5C-819A-E9F4-DDADF1A1287B}"/>
              </a:ext>
            </a:extLst>
          </p:cNvPr>
          <p:cNvSpPr/>
          <p:nvPr/>
        </p:nvSpPr>
        <p:spPr>
          <a:xfrm>
            <a:off x="1602557" y="1004977"/>
            <a:ext cx="4315643" cy="2991522"/>
          </a:xfrm>
          <a:custGeom>
            <a:avLst/>
            <a:gdLst>
              <a:gd name="connsiteX0" fmla="*/ 0 w 4315643"/>
              <a:gd name="connsiteY0" fmla="*/ 0 h 2991522"/>
              <a:gd name="connsiteX1" fmla="*/ 539455 w 4315643"/>
              <a:gd name="connsiteY1" fmla="*/ 0 h 2991522"/>
              <a:gd name="connsiteX2" fmla="*/ 1035754 w 4315643"/>
              <a:gd name="connsiteY2" fmla="*/ 0 h 2991522"/>
              <a:gd name="connsiteX3" fmla="*/ 1575210 w 4315643"/>
              <a:gd name="connsiteY3" fmla="*/ 0 h 2991522"/>
              <a:gd name="connsiteX4" fmla="*/ 2200978 w 4315643"/>
              <a:gd name="connsiteY4" fmla="*/ 0 h 2991522"/>
              <a:gd name="connsiteX5" fmla="*/ 2826746 w 4315643"/>
              <a:gd name="connsiteY5" fmla="*/ 0 h 2991522"/>
              <a:gd name="connsiteX6" fmla="*/ 3279889 w 4315643"/>
              <a:gd name="connsiteY6" fmla="*/ 0 h 2991522"/>
              <a:gd name="connsiteX7" fmla="*/ 4315643 w 4315643"/>
              <a:gd name="connsiteY7" fmla="*/ 0 h 2991522"/>
              <a:gd name="connsiteX8" fmla="*/ 4315643 w 4315643"/>
              <a:gd name="connsiteY8" fmla="*/ 628220 h 2991522"/>
              <a:gd name="connsiteX9" fmla="*/ 4315643 w 4315643"/>
              <a:gd name="connsiteY9" fmla="*/ 1166694 h 2991522"/>
              <a:gd name="connsiteX10" fmla="*/ 4315643 w 4315643"/>
              <a:gd name="connsiteY10" fmla="*/ 1764998 h 2991522"/>
              <a:gd name="connsiteX11" fmla="*/ 4315643 w 4315643"/>
              <a:gd name="connsiteY11" fmla="*/ 2393218 h 2991522"/>
              <a:gd name="connsiteX12" fmla="*/ 4315643 w 4315643"/>
              <a:gd name="connsiteY12" fmla="*/ 2991522 h 2991522"/>
              <a:gd name="connsiteX13" fmla="*/ 3819344 w 4315643"/>
              <a:gd name="connsiteY13" fmla="*/ 2991522 h 2991522"/>
              <a:gd name="connsiteX14" fmla="*/ 3236732 w 4315643"/>
              <a:gd name="connsiteY14" fmla="*/ 2991522 h 2991522"/>
              <a:gd name="connsiteX15" fmla="*/ 2610964 w 4315643"/>
              <a:gd name="connsiteY15" fmla="*/ 2991522 h 2991522"/>
              <a:gd name="connsiteX16" fmla="*/ 1985196 w 4315643"/>
              <a:gd name="connsiteY16" fmla="*/ 2991522 h 2991522"/>
              <a:gd name="connsiteX17" fmla="*/ 1575210 w 4315643"/>
              <a:gd name="connsiteY17" fmla="*/ 2991522 h 2991522"/>
              <a:gd name="connsiteX18" fmla="*/ 992598 w 4315643"/>
              <a:gd name="connsiteY18" fmla="*/ 2991522 h 2991522"/>
              <a:gd name="connsiteX19" fmla="*/ 496299 w 4315643"/>
              <a:gd name="connsiteY19" fmla="*/ 2991522 h 2991522"/>
              <a:gd name="connsiteX20" fmla="*/ 0 w 4315643"/>
              <a:gd name="connsiteY20" fmla="*/ 2991522 h 2991522"/>
              <a:gd name="connsiteX21" fmla="*/ 0 w 4315643"/>
              <a:gd name="connsiteY21" fmla="*/ 2453048 h 2991522"/>
              <a:gd name="connsiteX22" fmla="*/ 0 w 4315643"/>
              <a:gd name="connsiteY22" fmla="*/ 1824828 h 2991522"/>
              <a:gd name="connsiteX23" fmla="*/ 0 w 4315643"/>
              <a:gd name="connsiteY23" fmla="*/ 1256439 h 2991522"/>
              <a:gd name="connsiteX24" fmla="*/ 0 w 4315643"/>
              <a:gd name="connsiteY24" fmla="*/ 658135 h 2991522"/>
              <a:gd name="connsiteX25" fmla="*/ 0 w 4315643"/>
              <a:gd name="connsiteY25" fmla="*/ 0 h 299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315643" h="2991522" extrusionOk="0">
                <a:moveTo>
                  <a:pt x="0" y="0"/>
                </a:moveTo>
                <a:cubicBezTo>
                  <a:pt x="149966" y="-31104"/>
                  <a:pt x="375242" y="62142"/>
                  <a:pt x="539455" y="0"/>
                </a:cubicBezTo>
                <a:cubicBezTo>
                  <a:pt x="703668" y="-62142"/>
                  <a:pt x="806722" y="51828"/>
                  <a:pt x="1035754" y="0"/>
                </a:cubicBezTo>
                <a:cubicBezTo>
                  <a:pt x="1264786" y="-51828"/>
                  <a:pt x="1366260" y="29073"/>
                  <a:pt x="1575210" y="0"/>
                </a:cubicBezTo>
                <a:cubicBezTo>
                  <a:pt x="1784160" y="-29073"/>
                  <a:pt x="1892169" y="63358"/>
                  <a:pt x="2200978" y="0"/>
                </a:cubicBezTo>
                <a:cubicBezTo>
                  <a:pt x="2509787" y="-63358"/>
                  <a:pt x="2684242" y="52887"/>
                  <a:pt x="2826746" y="0"/>
                </a:cubicBezTo>
                <a:cubicBezTo>
                  <a:pt x="2969250" y="-52887"/>
                  <a:pt x="3070109" y="10135"/>
                  <a:pt x="3279889" y="0"/>
                </a:cubicBezTo>
                <a:cubicBezTo>
                  <a:pt x="3489669" y="-10135"/>
                  <a:pt x="3807319" y="78819"/>
                  <a:pt x="4315643" y="0"/>
                </a:cubicBezTo>
                <a:cubicBezTo>
                  <a:pt x="4338623" y="163536"/>
                  <a:pt x="4261647" y="348145"/>
                  <a:pt x="4315643" y="628220"/>
                </a:cubicBezTo>
                <a:cubicBezTo>
                  <a:pt x="4369639" y="908295"/>
                  <a:pt x="4257868" y="1023568"/>
                  <a:pt x="4315643" y="1166694"/>
                </a:cubicBezTo>
                <a:cubicBezTo>
                  <a:pt x="4373418" y="1309820"/>
                  <a:pt x="4309850" y="1626928"/>
                  <a:pt x="4315643" y="1764998"/>
                </a:cubicBezTo>
                <a:cubicBezTo>
                  <a:pt x="4321436" y="1903068"/>
                  <a:pt x="4276240" y="2112189"/>
                  <a:pt x="4315643" y="2393218"/>
                </a:cubicBezTo>
                <a:cubicBezTo>
                  <a:pt x="4355046" y="2674247"/>
                  <a:pt x="4277855" y="2755903"/>
                  <a:pt x="4315643" y="2991522"/>
                </a:cubicBezTo>
                <a:cubicBezTo>
                  <a:pt x="4207578" y="3016380"/>
                  <a:pt x="3924166" y="2984960"/>
                  <a:pt x="3819344" y="2991522"/>
                </a:cubicBezTo>
                <a:cubicBezTo>
                  <a:pt x="3714522" y="2998084"/>
                  <a:pt x="3467083" y="2933272"/>
                  <a:pt x="3236732" y="2991522"/>
                </a:cubicBezTo>
                <a:cubicBezTo>
                  <a:pt x="3006381" y="3049772"/>
                  <a:pt x="2897400" y="2940749"/>
                  <a:pt x="2610964" y="2991522"/>
                </a:cubicBezTo>
                <a:cubicBezTo>
                  <a:pt x="2324528" y="3042295"/>
                  <a:pt x="2131166" y="2991269"/>
                  <a:pt x="1985196" y="2991522"/>
                </a:cubicBezTo>
                <a:cubicBezTo>
                  <a:pt x="1839226" y="2991775"/>
                  <a:pt x="1703619" y="2944220"/>
                  <a:pt x="1575210" y="2991522"/>
                </a:cubicBezTo>
                <a:cubicBezTo>
                  <a:pt x="1446801" y="3038824"/>
                  <a:pt x="1237147" y="2929233"/>
                  <a:pt x="992598" y="2991522"/>
                </a:cubicBezTo>
                <a:cubicBezTo>
                  <a:pt x="748049" y="3053811"/>
                  <a:pt x="638999" y="2947879"/>
                  <a:pt x="496299" y="2991522"/>
                </a:cubicBezTo>
                <a:cubicBezTo>
                  <a:pt x="353599" y="3035165"/>
                  <a:pt x="145690" y="2950763"/>
                  <a:pt x="0" y="2991522"/>
                </a:cubicBezTo>
                <a:cubicBezTo>
                  <a:pt x="-54671" y="2811956"/>
                  <a:pt x="43531" y="2572207"/>
                  <a:pt x="0" y="2453048"/>
                </a:cubicBezTo>
                <a:cubicBezTo>
                  <a:pt x="-43531" y="2333889"/>
                  <a:pt x="62960" y="2137319"/>
                  <a:pt x="0" y="1824828"/>
                </a:cubicBezTo>
                <a:cubicBezTo>
                  <a:pt x="-62960" y="1512337"/>
                  <a:pt x="27892" y="1463060"/>
                  <a:pt x="0" y="1256439"/>
                </a:cubicBezTo>
                <a:cubicBezTo>
                  <a:pt x="-27892" y="1049818"/>
                  <a:pt x="56259" y="916116"/>
                  <a:pt x="0" y="658135"/>
                </a:cubicBezTo>
                <a:cubicBezTo>
                  <a:pt x="-56259" y="400154"/>
                  <a:pt x="45681" y="199664"/>
                  <a:pt x="0" y="0"/>
                </a:cubicBezTo>
                <a:close/>
              </a:path>
            </a:pathLst>
          </a:custGeom>
          <a:noFill/>
          <a:ln w="38100">
            <a:solidFill>
              <a:srgbClr val="FF0000"/>
            </a:solidFill>
            <a:extLst>
              <a:ext uri="{C807C97D-BFC1-408E-A445-0C87EB9F89A2}">
                <ask:lineSketchStyleProps xmlns:ask="http://schemas.microsoft.com/office/drawing/2018/sketchyshapes" sd="3904475765">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895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9ADED-506E-F425-FD1E-9C83A8003388}"/>
            </a:ext>
          </a:extLst>
        </p:cNvPr>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331327DE-D5B1-5156-B81F-FAF2F41D1834}"/>
              </a:ext>
            </a:extLst>
          </p:cNvPr>
          <p:cNvSpPr>
            <a:spLocks noGrp="1"/>
          </p:cNvSpPr>
          <p:nvPr>
            <p:ph idx="1"/>
          </p:nvPr>
        </p:nvSpPr>
        <p:spPr>
          <a:xfrm>
            <a:off x="1200326" y="990692"/>
            <a:ext cx="4457529" cy="295985"/>
          </a:xfrm>
        </p:spPr>
        <p:txBody>
          <a:bodyPr>
            <a:normAutofit/>
          </a:bodyPr>
          <a:lstStyle/>
          <a:p>
            <a:pPr marL="0" indent="0">
              <a:buNone/>
            </a:pPr>
            <a:r>
              <a:rPr lang="en-US" altLang="ja-JP" sz="1200" b="0" i="0" dirty="0">
                <a:solidFill>
                  <a:srgbClr val="000000"/>
                </a:solidFill>
                <a:effectLst/>
                <a:latin typeface="ui-sans-serif"/>
                <a:hlinkClick r:id="rId2"/>
              </a:rPr>
              <a:t>https://x.com/richardcraib/status/1912877741885567461</a:t>
            </a:r>
            <a:endParaRPr lang="en-US" altLang="ja-JP" dirty="0"/>
          </a:p>
        </p:txBody>
      </p:sp>
      <p:sp>
        <p:nvSpPr>
          <p:cNvPr id="8" name="日付プレースホルダー 7">
            <a:extLst>
              <a:ext uri="{FF2B5EF4-FFF2-40B4-BE49-F238E27FC236}">
                <a16:creationId xmlns:a16="http://schemas.microsoft.com/office/drawing/2014/main" id="{23454722-FC65-674E-25BC-0AA052E073B7}"/>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0D34D7AC-D5E4-EEBA-D8D2-A75FFB841887}"/>
              </a:ext>
            </a:extLst>
          </p:cNvPr>
          <p:cNvSpPr>
            <a:spLocks noGrp="1"/>
          </p:cNvSpPr>
          <p:nvPr>
            <p:ph type="sldNum" sz="quarter" idx="12"/>
          </p:nvPr>
        </p:nvSpPr>
        <p:spPr/>
        <p:txBody>
          <a:bodyPr/>
          <a:lstStyle/>
          <a:p>
            <a:fld id="{3BB876C2-8946-444B-B6D9-1B3467709539}" type="slidenum">
              <a:rPr kumimoji="1" lang="ja-JP" altLang="en-US" smtClean="0"/>
              <a:t>35</a:t>
            </a:fld>
            <a:endParaRPr kumimoji="1" lang="ja-JP" altLang="en-US" dirty="0"/>
          </a:p>
        </p:txBody>
      </p:sp>
      <p:sp>
        <p:nvSpPr>
          <p:cNvPr id="12" name="タイトル 11">
            <a:extLst>
              <a:ext uri="{FF2B5EF4-FFF2-40B4-BE49-F238E27FC236}">
                <a16:creationId xmlns:a16="http://schemas.microsoft.com/office/drawing/2014/main" id="{8B6B4A6F-F81B-C498-C977-708C3DBC821F}"/>
              </a:ext>
            </a:extLst>
          </p:cNvPr>
          <p:cNvSpPr>
            <a:spLocks noGrp="1"/>
          </p:cNvSpPr>
          <p:nvPr>
            <p:ph type="title"/>
          </p:nvPr>
        </p:nvSpPr>
        <p:spPr/>
        <p:txBody>
          <a:bodyPr>
            <a:normAutofit/>
          </a:bodyPr>
          <a:lstStyle/>
          <a:p>
            <a:r>
              <a:rPr lang="en-US" altLang="ja-JP" b="1" dirty="0"/>
              <a:t>Numerai is urgently hiring AGI engineers! </a:t>
            </a:r>
            <a:r>
              <a:rPr lang="ja-JP" altLang="en-US" b="1" dirty="0"/>
              <a:t>🚀</a:t>
            </a:r>
            <a:br>
              <a:rPr lang="en-US" altLang="ja-JP" b="1" dirty="0"/>
            </a:br>
            <a:r>
              <a:rPr lang="ja-JP" altLang="en-US" b="1" dirty="0"/>
              <a:t>　</a:t>
            </a:r>
            <a:r>
              <a:rPr lang="en-US" altLang="ja-JP" sz="2400" b="1" dirty="0"/>
              <a:t>Are Human Contestants Still Needed?</a:t>
            </a:r>
            <a:endParaRPr lang="ja-JP" altLang="en-US" b="1" dirty="0"/>
          </a:p>
        </p:txBody>
      </p:sp>
      <p:pic>
        <p:nvPicPr>
          <p:cNvPr id="13" name="図 12">
            <a:extLst>
              <a:ext uri="{FF2B5EF4-FFF2-40B4-BE49-F238E27FC236}">
                <a16:creationId xmlns:a16="http://schemas.microsoft.com/office/drawing/2014/main" id="{26CBF300-6B44-3011-3578-8DE7612051A5}"/>
              </a:ext>
            </a:extLst>
          </p:cNvPr>
          <p:cNvPicPr>
            <a:picLocks noChangeAspect="1"/>
          </p:cNvPicPr>
          <p:nvPr/>
        </p:nvPicPr>
        <p:blipFill>
          <a:blip r:embed="rId3"/>
          <a:stretch>
            <a:fillRect/>
          </a:stretch>
        </p:blipFill>
        <p:spPr>
          <a:xfrm>
            <a:off x="1458952" y="1281108"/>
            <a:ext cx="9274095" cy="50308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0176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388DC-99A4-1D4F-7004-B5E552294C34}"/>
            </a:ext>
          </a:extLst>
        </p:cNvPr>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C223CC28-4C75-967E-21EA-9837BCA70C3D}"/>
              </a:ext>
            </a:extLst>
          </p:cNvPr>
          <p:cNvSpPr>
            <a:spLocks noGrp="1"/>
          </p:cNvSpPr>
          <p:nvPr>
            <p:ph idx="1"/>
          </p:nvPr>
        </p:nvSpPr>
        <p:spPr>
          <a:xfrm>
            <a:off x="1200326" y="1004977"/>
            <a:ext cx="4457529" cy="295985"/>
          </a:xfrm>
        </p:spPr>
        <p:txBody>
          <a:bodyPr>
            <a:normAutofit/>
          </a:bodyPr>
          <a:lstStyle/>
          <a:p>
            <a:pPr marL="0" indent="0">
              <a:buNone/>
            </a:pPr>
            <a:r>
              <a:rPr lang="en-US" altLang="ja-JP" sz="1400" dirty="0">
                <a:hlinkClick r:id="rId2"/>
              </a:rPr>
              <a:t>https://wellfound.com/jobs/3231539-head-of-agi</a:t>
            </a:r>
            <a:endParaRPr lang="en-US" altLang="ja-JP" sz="1400" dirty="0"/>
          </a:p>
        </p:txBody>
      </p:sp>
      <p:sp>
        <p:nvSpPr>
          <p:cNvPr id="8" name="日付プレースホルダー 7">
            <a:extLst>
              <a:ext uri="{FF2B5EF4-FFF2-40B4-BE49-F238E27FC236}">
                <a16:creationId xmlns:a16="http://schemas.microsoft.com/office/drawing/2014/main" id="{98F30896-7643-7B76-9D9B-A7C337424DB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3B79E7C4-D0AD-EE9E-7AB2-74A9C7F6B1BE}"/>
              </a:ext>
            </a:extLst>
          </p:cNvPr>
          <p:cNvSpPr>
            <a:spLocks noGrp="1"/>
          </p:cNvSpPr>
          <p:nvPr>
            <p:ph type="sldNum" sz="quarter" idx="12"/>
          </p:nvPr>
        </p:nvSpPr>
        <p:spPr/>
        <p:txBody>
          <a:bodyPr/>
          <a:lstStyle/>
          <a:p>
            <a:fld id="{3BB876C2-8946-444B-B6D9-1B3467709539}" type="slidenum">
              <a:rPr kumimoji="1" lang="ja-JP" altLang="en-US" smtClean="0"/>
              <a:t>36</a:t>
            </a:fld>
            <a:endParaRPr kumimoji="1" lang="ja-JP" altLang="en-US" dirty="0"/>
          </a:p>
        </p:txBody>
      </p:sp>
      <p:sp>
        <p:nvSpPr>
          <p:cNvPr id="12" name="タイトル 11">
            <a:extLst>
              <a:ext uri="{FF2B5EF4-FFF2-40B4-BE49-F238E27FC236}">
                <a16:creationId xmlns:a16="http://schemas.microsoft.com/office/drawing/2014/main" id="{9F8805D0-1131-E320-DDCF-DC7E07CC07B2}"/>
              </a:ext>
            </a:extLst>
          </p:cNvPr>
          <p:cNvSpPr>
            <a:spLocks noGrp="1"/>
          </p:cNvSpPr>
          <p:nvPr>
            <p:ph type="title"/>
          </p:nvPr>
        </p:nvSpPr>
        <p:spPr/>
        <p:txBody>
          <a:bodyPr/>
          <a:lstStyle/>
          <a:p>
            <a:r>
              <a:rPr lang="en-US" altLang="ja-JP" b="1" dirty="0"/>
              <a:t>Operational Costs of Numerai as DeAI: Data and Rule Changes</a:t>
            </a:r>
            <a:endParaRPr lang="ja-JP" altLang="en-US" b="1" dirty="0"/>
          </a:p>
        </p:txBody>
      </p:sp>
      <p:grpSp>
        <p:nvGrpSpPr>
          <p:cNvPr id="10" name="グループ化 9">
            <a:extLst>
              <a:ext uri="{FF2B5EF4-FFF2-40B4-BE49-F238E27FC236}">
                <a16:creationId xmlns:a16="http://schemas.microsoft.com/office/drawing/2014/main" id="{C0434553-6C6E-E123-5E32-47910516838F}"/>
              </a:ext>
            </a:extLst>
          </p:cNvPr>
          <p:cNvGrpSpPr/>
          <p:nvPr/>
        </p:nvGrpSpPr>
        <p:grpSpPr>
          <a:xfrm>
            <a:off x="4919426" y="1357311"/>
            <a:ext cx="6541294" cy="5364163"/>
            <a:chOff x="0" y="2147846"/>
            <a:chExt cx="12192000" cy="9720342"/>
          </a:xfrm>
        </p:grpSpPr>
        <p:pic>
          <p:nvPicPr>
            <p:cNvPr id="3" name="図 2">
              <a:extLst>
                <a:ext uri="{FF2B5EF4-FFF2-40B4-BE49-F238E27FC236}">
                  <a16:creationId xmlns:a16="http://schemas.microsoft.com/office/drawing/2014/main" id="{333A01DE-F657-E9FC-6088-5C418568A2B9}"/>
                </a:ext>
              </a:extLst>
            </p:cNvPr>
            <p:cNvPicPr>
              <a:picLocks noChangeAspect="1"/>
            </p:cNvPicPr>
            <p:nvPr/>
          </p:nvPicPr>
          <p:blipFill>
            <a:blip r:embed="rId3"/>
            <a:stretch>
              <a:fillRect/>
            </a:stretch>
          </p:blipFill>
          <p:spPr>
            <a:xfrm>
              <a:off x="0" y="2147846"/>
              <a:ext cx="12192000" cy="2562308"/>
            </a:xfrm>
            <a:prstGeom prst="rect">
              <a:avLst/>
            </a:prstGeom>
          </p:spPr>
        </p:pic>
        <p:pic>
          <p:nvPicPr>
            <p:cNvPr id="5" name="図 4">
              <a:extLst>
                <a:ext uri="{FF2B5EF4-FFF2-40B4-BE49-F238E27FC236}">
                  <a16:creationId xmlns:a16="http://schemas.microsoft.com/office/drawing/2014/main" id="{5BBA7B26-7A62-247C-B5C2-9670480A42B2}"/>
                </a:ext>
              </a:extLst>
            </p:cNvPr>
            <p:cNvPicPr>
              <a:picLocks noChangeAspect="1"/>
            </p:cNvPicPr>
            <p:nvPr/>
          </p:nvPicPr>
          <p:blipFill>
            <a:blip r:embed="rId4"/>
            <a:stretch>
              <a:fillRect/>
            </a:stretch>
          </p:blipFill>
          <p:spPr>
            <a:xfrm>
              <a:off x="0" y="4578993"/>
              <a:ext cx="12192000" cy="7289195"/>
            </a:xfrm>
            <a:prstGeom prst="rect">
              <a:avLst/>
            </a:prstGeom>
          </p:spPr>
        </p:pic>
      </p:grpSp>
      <p:sp>
        <p:nvSpPr>
          <p:cNvPr id="2" name="テキスト ボックス 1">
            <a:extLst>
              <a:ext uri="{FF2B5EF4-FFF2-40B4-BE49-F238E27FC236}">
                <a16:creationId xmlns:a16="http://schemas.microsoft.com/office/drawing/2014/main" id="{4506812B-80FF-7F8C-47EA-7E5441CE943F}"/>
              </a:ext>
            </a:extLst>
          </p:cNvPr>
          <p:cNvSpPr txBox="1"/>
          <p:nvPr/>
        </p:nvSpPr>
        <p:spPr>
          <a:xfrm>
            <a:off x="386481" y="1399043"/>
            <a:ext cx="4457529" cy="2923877"/>
          </a:xfrm>
          <a:prstGeom prst="rect">
            <a:avLst/>
          </a:prstGeom>
          <a:noFill/>
        </p:spPr>
        <p:txBody>
          <a:bodyPr wrap="square" rtlCol="0">
            <a:spAutoFit/>
          </a:bodyPr>
          <a:lstStyle/>
          <a:p>
            <a:r>
              <a:rPr lang="en-US" altLang="ja-JP" sz="2400" dirty="0"/>
              <a:t>This is a recruitment for AGI engineers to create datasets for market forecasting. </a:t>
            </a:r>
          </a:p>
          <a:p>
            <a:r>
              <a:rPr lang="en-US" altLang="ja-JP" sz="2400" dirty="0"/>
              <a:t>Numerai needs to invest in improving the datasets.</a:t>
            </a:r>
          </a:p>
          <a:p>
            <a:endParaRPr lang="en-US" altLang="ja-JP" sz="2400" dirty="0"/>
          </a:p>
          <a:p>
            <a:r>
              <a:rPr lang="en-US" altLang="ja-JP" sz="2000" dirty="0"/>
              <a:t>it seems that human participants are still required.</a:t>
            </a:r>
            <a:endParaRPr lang="ja-JP" altLang="en-US" sz="2000" dirty="0"/>
          </a:p>
        </p:txBody>
      </p:sp>
      <p:cxnSp>
        <p:nvCxnSpPr>
          <p:cNvPr id="13" name="直線コネクタ 12">
            <a:extLst>
              <a:ext uri="{FF2B5EF4-FFF2-40B4-BE49-F238E27FC236}">
                <a16:creationId xmlns:a16="http://schemas.microsoft.com/office/drawing/2014/main" id="{4DBEAE38-93E7-D051-8AE9-765EBDEB5974}"/>
              </a:ext>
            </a:extLst>
          </p:cNvPr>
          <p:cNvCxnSpPr/>
          <p:nvPr/>
        </p:nvCxnSpPr>
        <p:spPr>
          <a:xfrm>
            <a:off x="5079687" y="2516956"/>
            <a:ext cx="820132"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97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E4015-EFE7-0644-424A-08BE859CD9D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F61DB78-090B-5D4E-7F81-0BCC447260A0}"/>
              </a:ext>
            </a:extLst>
          </p:cNvPr>
          <p:cNvSpPr>
            <a:spLocks noGrp="1"/>
          </p:cNvSpPr>
          <p:nvPr>
            <p:ph type="title"/>
          </p:nvPr>
        </p:nvSpPr>
        <p:spPr/>
        <p:txBody>
          <a:bodyPr/>
          <a:lstStyle/>
          <a:p>
            <a:r>
              <a:rPr lang="en-US" altLang="ja-JP" b="1" dirty="0"/>
              <a:t>Conclusion</a:t>
            </a:r>
            <a:endParaRPr lang="ja-JP" altLang="en-US" b="1" dirty="0"/>
          </a:p>
        </p:txBody>
      </p:sp>
      <p:sp>
        <p:nvSpPr>
          <p:cNvPr id="7" name="コンテンツ プレースホルダー 6">
            <a:extLst>
              <a:ext uri="{FF2B5EF4-FFF2-40B4-BE49-F238E27FC236}">
                <a16:creationId xmlns:a16="http://schemas.microsoft.com/office/drawing/2014/main" id="{57C25E5B-44C9-EB38-6101-5654BD60F5A7}"/>
              </a:ext>
            </a:extLst>
          </p:cNvPr>
          <p:cNvSpPr>
            <a:spLocks noGrp="1"/>
          </p:cNvSpPr>
          <p:nvPr>
            <p:ph idx="1"/>
          </p:nvPr>
        </p:nvSpPr>
        <p:spPr>
          <a:xfrm>
            <a:off x="4454057" y="1004977"/>
            <a:ext cx="7331978" cy="5651668"/>
          </a:xfrm>
        </p:spPr>
        <p:txBody>
          <a:bodyPr>
            <a:normAutofit/>
          </a:bodyPr>
          <a:lstStyle/>
          <a:p>
            <a:pPr marL="0" indent="0">
              <a:buNone/>
            </a:pPr>
            <a:r>
              <a:rPr lang="ja-JP" altLang="en-US" dirty="0"/>
              <a:t>･</a:t>
            </a:r>
            <a:r>
              <a:rPr lang="en-US" altLang="ja-JP" dirty="0"/>
              <a:t>Numerai as a DeAI Utilizing Crowdsourcing.</a:t>
            </a:r>
          </a:p>
          <a:p>
            <a:pPr marL="0" indent="0">
              <a:buNone/>
            </a:pPr>
            <a:r>
              <a:rPr lang="ja-JP" altLang="en-US" dirty="0"/>
              <a:t>･</a:t>
            </a:r>
            <a:r>
              <a:rPr lang="en-US" altLang="ja-JP" dirty="0"/>
              <a:t>While 13F-HR does not provide complete information, it may offer insights into trends in Numerai’s optimization algorithm (Optimizer) and potential shifts in strategy.</a:t>
            </a:r>
          </a:p>
          <a:p>
            <a:pPr marL="0" indent="0">
              <a:buNone/>
            </a:pPr>
            <a:r>
              <a:rPr lang="ja-JP" altLang="en-US" dirty="0"/>
              <a:t>･</a:t>
            </a:r>
            <a:r>
              <a:rPr lang="en-US" altLang="ja-JP" dirty="0"/>
              <a:t>DeAI is not the end goal after its construction; its ongoing operation requires costs, including the design of incentives to motivate participants, and the continuous review of data, rules, and optimization algorithms.</a:t>
            </a:r>
            <a:endParaRPr lang="ja-JP" altLang="en-US" dirty="0"/>
          </a:p>
        </p:txBody>
      </p:sp>
      <p:sp>
        <p:nvSpPr>
          <p:cNvPr id="8" name="日付プレースホルダー 7">
            <a:extLst>
              <a:ext uri="{FF2B5EF4-FFF2-40B4-BE49-F238E27FC236}">
                <a16:creationId xmlns:a16="http://schemas.microsoft.com/office/drawing/2014/main" id="{7357D71E-E46E-F2E3-9536-5C1A24B4F6B8}"/>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075410BB-CFD1-249B-759A-5ACB164DFD35}"/>
              </a:ext>
            </a:extLst>
          </p:cNvPr>
          <p:cNvSpPr>
            <a:spLocks noGrp="1"/>
          </p:cNvSpPr>
          <p:nvPr>
            <p:ph type="sldNum" sz="quarter" idx="12"/>
          </p:nvPr>
        </p:nvSpPr>
        <p:spPr/>
        <p:txBody>
          <a:bodyPr/>
          <a:lstStyle/>
          <a:p>
            <a:fld id="{3BB876C2-8946-444B-B6D9-1B3467709539}" type="slidenum">
              <a:rPr kumimoji="1" lang="ja-JP" altLang="en-US" smtClean="0"/>
              <a:t>37</a:t>
            </a:fld>
            <a:endParaRPr kumimoji="1" lang="ja-JP" altLang="en-US" dirty="0"/>
          </a:p>
        </p:txBody>
      </p:sp>
      <p:pic>
        <p:nvPicPr>
          <p:cNvPr id="11" name="図 10">
            <a:extLst>
              <a:ext uri="{FF2B5EF4-FFF2-40B4-BE49-F238E27FC236}">
                <a16:creationId xmlns:a16="http://schemas.microsoft.com/office/drawing/2014/main" id="{AF0F63B1-9A26-9F79-DCB4-02815FA93CA1}"/>
              </a:ext>
            </a:extLst>
          </p:cNvPr>
          <p:cNvPicPr>
            <a:picLocks noChangeAspect="1"/>
          </p:cNvPicPr>
          <p:nvPr/>
        </p:nvPicPr>
        <p:blipFill>
          <a:blip r:embed="rId2"/>
          <a:stretch>
            <a:fillRect/>
          </a:stretch>
        </p:blipFill>
        <p:spPr>
          <a:xfrm>
            <a:off x="943140" y="3841233"/>
            <a:ext cx="3128816" cy="2009632"/>
          </a:xfrm>
          <a:prstGeom prst="rect">
            <a:avLst/>
          </a:prstGeom>
        </p:spPr>
      </p:pic>
      <p:pic>
        <p:nvPicPr>
          <p:cNvPr id="3" name="図 2">
            <a:extLst>
              <a:ext uri="{FF2B5EF4-FFF2-40B4-BE49-F238E27FC236}">
                <a16:creationId xmlns:a16="http://schemas.microsoft.com/office/drawing/2014/main" id="{5DF2D9D2-76DF-89A7-DF6E-AF31F32C87B5}"/>
              </a:ext>
            </a:extLst>
          </p:cNvPr>
          <p:cNvPicPr>
            <a:picLocks noChangeAspect="1"/>
          </p:cNvPicPr>
          <p:nvPr/>
        </p:nvPicPr>
        <p:blipFill>
          <a:blip r:embed="rId3"/>
          <a:srcRect l="2754" t="6755" r="4306"/>
          <a:stretch/>
        </p:blipFill>
        <p:spPr>
          <a:xfrm>
            <a:off x="1027223" y="1379570"/>
            <a:ext cx="2940268" cy="2230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529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1DDC6-BB78-003F-9ED7-BD3234747821}"/>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EF148F2-7BCD-8BDE-80D9-929CF2A09470}"/>
              </a:ext>
            </a:extLst>
          </p:cNvPr>
          <p:cNvSpPr>
            <a:spLocks noGrp="1"/>
          </p:cNvSpPr>
          <p:nvPr>
            <p:ph type="title"/>
          </p:nvPr>
        </p:nvSpPr>
        <p:spPr/>
        <p:txBody>
          <a:bodyPr/>
          <a:lstStyle/>
          <a:p>
            <a:r>
              <a:rPr lang="en-US" altLang="ja-JP" b="1" dirty="0"/>
              <a:t>Thanks</a:t>
            </a:r>
            <a:endParaRPr lang="ja-JP" altLang="en-US" b="1" dirty="0"/>
          </a:p>
        </p:txBody>
      </p:sp>
      <p:sp>
        <p:nvSpPr>
          <p:cNvPr id="8" name="日付プレースホルダー 7">
            <a:extLst>
              <a:ext uri="{FF2B5EF4-FFF2-40B4-BE49-F238E27FC236}">
                <a16:creationId xmlns:a16="http://schemas.microsoft.com/office/drawing/2014/main" id="{8C3D7C87-F173-E489-1A25-547CA55F84F9}"/>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7C275942-14B1-CA18-E962-2A0DB37448BB}"/>
              </a:ext>
            </a:extLst>
          </p:cNvPr>
          <p:cNvSpPr>
            <a:spLocks noGrp="1"/>
          </p:cNvSpPr>
          <p:nvPr>
            <p:ph type="sldNum" sz="quarter" idx="12"/>
          </p:nvPr>
        </p:nvSpPr>
        <p:spPr/>
        <p:txBody>
          <a:bodyPr/>
          <a:lstStyle/>
          <a:p>
            <a:fld id="{3BB876C2-8946-444B-B6D9-1B3467709539}" type="slidenum">
              <a:rPr kumimoji="1" lang="ja-JP" altLang="en-US" smtClean="0"/>
              <a:t>38</a:t>
            </a:fld>
            <a:endParaRPr kumimoji="1" lang="ja-JP" altLang="en-US" dirty="0"/>
          </a:p>
        </p:txBody>
      </p:sp>
      <p:sp>
        <p:nvSpPr>
          <p:cNvPr id="2" name="テキスト ボックス 1">
            <a:extLst>
              <a:ext uri="{FF2B5EF4-FFF2-40B4-BE49-F238E27FC236}">
                <a16:creationId xmlns:a16="http://schemas.microsoft.com/office/drawing/2014/main" id="{BFC9FD71-6778-B6DF-2321-0B4488D49002}"/>
              </a:ext>
            </a:extLst>
          </p:cNvPr>
          <p:cNvSpPr txBox="1"/>
          <p:nvPr/>
        </p:nvSpPr>
        <p:spPr>
          <a:xfrm>
            <a:off x="1555109" y="2157169"/>
            <a:ext cx="9081782" cy="3046988"/>
          </a:xfrm>
          <a:prstGeom prst="rect">
            <a:avLst/>
          </a:prstGeom>
          <a:noFill/>
        </p:spPr>
        <p:txBody>
          <a:bodyPr wrap="square" rtlCol="0">
            <a:spAutoFit/>
          </a:bodyPr>
          <a:lstStyle/>
          <a:p>
            <a:r>
              <a:rPr lang="en-US" altLang="ja-JP" sz="3200" dirty="0"/>
              <a:t>The Numerai team has created and has been continuously operating "Numerai" to take on the financial markets.</a:t>
            </a:r>
          </a:p>
          <a:p>
            <a:endParaRPr lang="en-US" altLang="ja-JP" sz="3200" dirty="0"/>
          </a:p>
          <a:p>
            <a:r>
              <a:rPr lang="en-US" altLang="ja-JP" sz="3200" dirty="0"/>
              <a:t>I deeply appreciate their remarkable efforts and contributions.</a:t>
            </a:r>
            <a:endParaRPr lang="ja-JP" altLang="en-US" sz="3200" dirty="0"/>
          </a:p>
        </p:txBody>
      </p:sp>
    </p:spTree>
    <p:extLst>
      <p:ext uri="{BB962C8B-B14F-4D97-AF65-F5344CB8AC3E}">
        <p14:creationId xmlns:p14="http://schemas.microsoft.com/office/powerpoint/2010/main" val="3467882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42487-8003-7E42-96D2-DF03E7B7E4F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ABACFA0-E402-F9FD-C977-FA2985901343}"/>
              </a:ext>
            </a:extLst>
          </p:cNvPr>
          <p:cNvSpPr>
            <a:spLocks noGrp="1"/>
          </p:cNvSpPr>
          <p:nvPr>
            <p:ph type="title"/>
          </p:nvPr>
        </p:nvSpPr>
        <p:spPr/>
        <p:txBody>
          <a:bodyPr/>
          <a:lstStyle/>
          <a:p>
            <a:r>
              <a:rPr lang="en-US" altLang="ja-JP" b="1" dirty="0"/>
              <a:t>Discussion &amp; Q&amp;A Summary</a:t>
            </a:r>
          </a:p>
        </p:txBody>
      </p:sp>
      <p:sp>
        <p:nvSpPr>
          <p:cNvPr id="8" name="日付プレースホルダー 7">
            <a:extLst>
              <a:ext uri="{FF2B5EF4-FFF2-40B4-BE49-F238E27FC236}">
                <a16:creationId xmlns:a16="http://schemas.microsoft.com/office/drawing/2014/main" id="{12C5319D-D65C-CC09-2015-EACB4BE65A04}"/>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30D8BA1-AE64-5879-865D-0544B5CAAC07}"/>
              </a:ext>
            </a:extLst>
          </p:cNvPr>
          <p:cNvSpPr>
            <a:spLocks noGrp="1"/>
          </p:cNvSpPr>
          <p:nvPr>
            <p:ph type="sldNum" sz="quarter" idx="12"/>
          </p:nvPr>
        </p:nvSpPr>
        <p:spPr/>
        <p:txBody>
          <a:bodyPr/>
          <a:lstStyle/>
          <a:p>
            <a:fld id="{3BB876C2-8946-444B-B6D9-1B3467709539}" type="slidenum">
              <a:rPr kumimoji="1" lang="ja-JP" altLang="en-US" smtClean="0"/>
              <a:t>39</a:t>
            </a:fld>
            <a:endParaRPr kumimoji="1" lang="ja-JP" altLang="en-US" dirty="0"/>
          </a:p>
        </p:txBody>
      </p:sp>
      <p:sp>
        <p:nvSpPr>
          <p:cNvPr id="2" name="テキスト ボックス 1">
            <a:extLst>
              <a:ext uri="{FF2B5EF4-FFF2-40B4-BE49-F238E27FC236}">
                <a16:creationId xmlns:a16="http://schemas.microsoft.com/office/drawing/2014/main" id="{240C011F-53D8-B629-65B8-CD5B58071BC8}"/>
              </a:ext>
            </a:extLst>
          </p:cNvPr>
          <p:cNvSpPr txBox="1"/>
          <p:nvPr/>
        </p:nvSpPr>
        <p:spPr>
          <a:xfrm>
            <a:off x="766544" y="847150"/>
            <a:ext cx="11019988" cy="2246769"/>
          </a:xfrm>
          <a:prstGeom prst="rect">
            <a:avLst/>
          </a:prstGeom>
          <a:noFill/>
        </p:spPr>
        <p:txBody>
          <a:bodyPr wrap="square" rtlCol="0">
            <a:spAutoFit/>
          </a:bodyPr>
          <a:lstStyle/>
          <a:p>
            <a:r>
              <a:rPr lang="en-US" altLang="ja-JP" sz="2000" dirty="0"/>
              <a:t>Q. Section “Operational Costs of Numerai as DeAI: Data and Rule Changes”</a:t>
            </a:r>
          </a:p>
          <a:p>
            <a:r>
              <a:rPr lang="en-US" altLang="ja-JP" sz="2000" dirty="0"/>
              <a:t>Did you understand the impact and effects of Data and Rule Changes from 13F-HR?</a:t>
            </a:r>
          </a:p>
          <a:p>
            <a:endParaRPr lang="en-US" altLang="ja-JP" sz="2000" dirty="0"/>
          </a:p>
          <a:p>
            <a:r>
              <a:rPr lang="en-US" altLang="ja-JP" sz="2000" dirty="0"/>
              <a:t>A. That's an interesting question. I didn't analyze it this time.</a:t>
            </a:r>
          </a:p>
          <a:p>
            <a:r>
              <a:rPr lang="en-US" altLang="ja-JP" sz="2000" dirty="0"/>
              <a:t>Since June 30, 2023, the dataset has undergone three changes (from V4.2 to V5), and the staking rule has changed once (from TC to MMC). I believe the Numerai team made these adjustments to improve prediction accuracy.</a:t>
            </a:r>
          </a:p>
        </p:txBody>
      </p:sp>
    </p:spTree>
    <p:extLst>
      <p:ext uri="{BB962C8B-B14F-4D97-AF65-F5344CB8AC3E}">
        <p14:creationId xmlns:p14="http://schemas.microsoft.com/office/powerpoint/2010/main" val="1794914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1F8D9-F69C-684D-54E9-318EE0A9D49C}"/>
              </a:ext>
            </a:extLst>
          </p:cNvPr>
          <p:cNvSpPr>
            <a:spLocks noGrp="1"/>
          </p:cNvSpPr>
          <p:nvPr>
            <p:ph type="title"/>
          </p:nvPr>
        </p:nvSpPr>
        <p:spPr>
          <a:xfrm>
            <a:off x="838200" y="378619"/>
            <a:ext cx="10515600" cy="6100762"/>
          </a:xfrm>
        </p:spPr>
        <p:txBody>
          <a:bodyPr>
            <a:noAutofit/>
          </a:bodyPr>
          <a:lstStyle/>
          <a:p>
            <a:pPr marL="0" indent="0">
              <a:buNone/>
            </a:pPr>
            <a:r>
              <a:rPr lang="en-US" altLang="ja-JP" sz="4800" b="1" dirty="0"/>
              <a:t>Numerai as Decentralized AI</a:t>
            </a:r>
            <a:br>
              <a:rPr lang="en-US" altLang="ja-JP" sz="4000" dirty="0"/>
            </a:br>
            <a:r>
              <a:rPr lang="en-US" altLang="ja-JP" sz="4000" dirty="0"/>
              <a:t>Revisiting the Paper: Advances in Financial Machine Learning-Numerai’s Tournament</a:t>
            </a:r>
            <a:br>
              <a:rPr lang="en-US" altLang="ja-JP" sz="4000" dirty="0"/>
            </a:br>
            <a:r>
              <a:rPr lang="en-US" altLang="ja-JP" sz="3200" dirty="0">
                <a:solidFill>
                  <a:srgbClr val="FF0000"/>
                </a:solidFill>
                <a:latin typeface="HG創英角ﾎﾟｯﾌﾟ体" panose="040B0A09000000000000" pitchFamily="49" charset="-128"/>
                <a:ea typeface="HG創英角ﾎﾟｯﾌﾟ体" panose="040B0A09000000000000" pitchFamily="49" charset="-128"/>
              </a:rPr>
              <a:t>If you already know this paper, just let it go.</a:t>
            </a:r>
            <a:br>
              <a:rPr lang="en-US" altLang="ja-JP" sz="3200" dirty="0">
                <a:solidFill>
                  <a:srgbClr val="FF0000"/>
                </a:solidFill>
                <a:latin typeface="HG創英角ﾎﾟｯﾌﾟ体" panose="040B0A09000000000000" pitchFamily="49" charset="-128"/>
                <a:ea typeface="HG創英角ﾎﾟｯﾌﾟ体" panose="040B0A09000000000000" pitchFamily="49" charset="-128"/>
              </a:rPr>
            </a:br>
            <a:br>
              <a:rPr lang="en-US" altLang="ja-JP" sz="4000" dirty="0"/>
            </a:br>
            <a:r>
              <a:rPr lang="en-US" altLang="ja-JP" sz="2400" b="1" dirty="0"/>
              <a:t>Lopez de Prado, M. (2019). Advances in Financial Machine Learning: Numerai‘s Tournament. Cornell University - Operations Research &amp; Industrial Engineering; Abu Dhabi Investment Authority; True Positive Technologies. </a:t>
            </a:r>
            <a:br>
              <a:rPr lang="en-US" altLang="ja-JP" sz="2400" b="1" dirty="0"/>
            </a:br>
            <a:r>
              <a:rPr lang="en-US" altLang="ja-JP" sz="2400" b="1" dirty="0"/>
              <a:t>Retrieved from</a:t>
            </a:r>
            <a:r>
              <a:rPr lang="ja-JP" altLang="en-US" sz="2400" b="1" dirty="0"/>
              <a:t> </a:t>
            </a:r>
            <a:r>
              <a:rPr lang="en-US" altLang="ja-JP" sz="2400" b="1" dirty="0">
                <a:hlinkClick r:id="rId2"/>
              </a:rPr>
              <a:t>https://papers.ssrn.com/sol3/papers.cfm?abstract_id=3478927</a:t>
            </a:r>
            <a:br>
              <a:rPr lang="en-US" altLang="ja-JP" sz="2400" b="1" dirty="0"/>
            </a:br>
            <a:endParaRPr kumimoji="1" lang="ja-JP" altLang="en-US" sz="4800" b="1" dirty="0"/>
          </a:p>
        </p:txBody>
      </p:sp>
    </p:spTree>
    <p:extLst>
      <p:ext uri="{BB962C8B-B14F-4D97-AF65-F5344CB8AC3E}">
        <p14:creationId xmlns:p14="http://schemas.microsoft.com/office/powerpoint/2010/main" val="2767401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D756C-B510-79EB-C5C7-33BB9D0D66F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082764F-86C7-F900-4759-981726AEEBCB}"/>
              </a:ext>
            </a:extLst>
          </p:cNvPr>
          <p:cNvSpPr>
            <a:spLocks noGrp="1"/>
          </p:cNvSpPr>
          <p:nvPr>
            <p:ph type="title"/>
          </p:nvPr>
        </p:nvSpPr>
        <p:spPr/>
        <p:txBody>
          <a:bodyPr/>
          <a:lstStyle/>
          <a:p>
            <a:r>
              <a:rPr lang="en-US" altLang="ja-JP" b="1" dirty="0"/>
              <a:t>Discussion &amp; Q&amp;A Summary</a:t>
            </a:r>
          </a:p>
        </p:txBody>
      </p:sp>
      <p:sp>
        <p:nvSpPr>
          <p:cNvPr id="8" name="日付プレースホルダー 7">
            <a:extLst>
              <a:ext uri="{FF2B5EF4-FFF2-40B4-BE49-F238E27FC236}">
                <a16:creationId xmlns:a16="http://schemas.microsoft.com/office/drawing/2014/main" id="{E943EC7C-DC93-A053-3DCA-AB028E8BAD85}"/>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FA0A1D3C-3929-33A6-B527-9C5FCA674556}"/>
              </a:ext>
            </a:extLst>
          </p:cNvPr>
          <p:cNvSpPr>
            <a:spLocks noGrp="1"/>
          </p:cNvSpPr>
          <p:nvPr>
            <p:ph type="sldNum" sz="quarter" idx="12"/>
          </p:nvPr>
        </p:nvSpPr>
        <p:spPr/>
        <p:txBody>
          <a:bodyPr/>
          <a:lstStyle/>
          <a:p>
            <a:fld id="{3BB876C2-8946-444B-B6D9-1B3467709539}" type="slidenum">
              <a:rPr kumimoji="1" lang="ja-JP" altLang="en-US" smtClean="0"/>
              <a:t>40</a:t>
            </a:fld>
            <a:endParaRPr kumimoji="1" lang="ja-JP" altLang="en-US" dirty="0"/>
          </a:p>
        </p:txBody>
      </p:sp>
      <p:sp>
        <p:nvSpPr>
          <p:cNvPr id="2" name="テキスト ボックス 1">
            <a:extLst>
              <a:ext uri="{FF2B5EF4-FFF2-40B4-BE49-F238E27FC236}">
                <a16:creationId xmlns:a16="http://schemas.microsoft.com/office/drawing/2014/main" id="{BF7E39CE-14AA-E270-CCBA-751C22963635}"/>
              </a:ext>
            </a:extLst>
          </p:cNvPr>
          <p:cNvSpPr txBox="1"/>
          <p:nvPr/>
        </p:nvSpPr>
        <p:spPr>
          <a:xfrm>
            <a:off x="766544" y="847150"/>
            <a:ext cx="11019988" cy="1938992"/>
          </a:xfrm>
          <a:prstGeom prst="rect">
            <a:avLst/>
          </a:prstGeom>
          <a:noFill/>
        </p:spPr>
        <p:txBody>
          <a:bodyPr wrap="square" rtlCol="0">
            <a:spAutoFit/>
          </a:bodyPr>
          <a:lstStyle/>
          <a:p>
            <a:r>
              <a:rPr lang="en-US" altLang="ja-JP" sz="2000" dirty="0"/>
              <a:t>Q. Section “Numerai and Stakeholders”</a:t>
            </a:r>
          </a:p>
          <a:p>
            <a:r>
              <a:rPr lang="en-US" altLang="ja-JP" sz="2000" dirty="0"/>
              <a:t>Is the Stake-Weighted Meta Model Signal functioning properly?</a:t>
            </a:r>
          </a:p>
          <a:p>
            <a:endParaRPr lang="en-US" altLang="ja-JP" sz="2000" dirty="0"/>
          </a:p>
          <a:p>
            <a:r>
              <a:rPr lang="en-US" altLang="ja-JP" sz="2000" dirty="0"/>
              <a:t>A. I’m curious about that too. Sometimes, even participants with strong performance have a relatively low stake amount. I feel like the Numerai team has been experimenting with various adjustments, including changes to the staking rules.</a:t>
            </a:r>
          </a:p>
        </p:txBody>
      </p:sp>
      <p:pic>
        <p:nvPicPr>
          <p:cNvPr id="4" name="図 3">
            <a:extLst>
              <a:ext uri="{FF2B5EF4-FFF2-40B4-BE49-F238E27FC236}">
                <a16:creationId xmlns:a16="http://schemas.microsoft.com/office/drawing/2014/main" id="{D5A7C7D2-7CD3-C699-3295-BB7811DC911C}"/>
              </a:ext>
            </a:extLst>
          </p:cNvPr>
          <p:cNvPicPr>
            <a:picLocks noChangeAspect="1"/>
          </p:cNvPicPr>
          <p:nvPr/>
        </p:nvPicPr>
        <p:blipFill>
          <a:blip r:embed="rId2"/>
          <a:stretch>
            <a:fillRect/>
          </a:stretch>
        </p:blipFill>
        <p:spPr>
          <a:xfrm>
            <a:off x="1820100" y="2936147"/>
            <a:ext cx="6578182" cy="37205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テキスト ボックス 4">
            <a:extLst>
              <a:ext uri="{FF2B5EF4-FFF2-40B4-BE49-F238E27FC236}">
                <a16:creationId xmlns:a16="http://schemas.microsoft.com/office/drawing/2014/main" id="{B2EAE048-04E9-0D3B-8337-DF64B399FF72}"/>
              </a:ext>
            </a:extLst>
          </p:cNvPr>
          <p:cNvSpPr txBox="1"/>
          <p:nvPr/>
        </p:nvSpPr>
        <p:spPr>
          <a:xfrm>
            <a:off x="8541132" y="2936147"/>
            <a:ext cx="3543051" cy="861774"/>
          </a:xfrm>
          <a:prstGeom prst="rect">
            <a:avLst/>
          </a:prstGeom>
          <a:noFill/>
        </p:spPr>
        <p:txBody>
          <a:bodyPr wrap="square" rtlCol="0">
            <a:spAutoFit/>
          </a:bodyPr>
          <a:lstStyle/>
          <a:p>
            <a:r>
              <a:rPr kumimoji="1" lang="en-US" altLang="ja-JP" sz="1600" dirty="0"/>
              <a:t>Numerai tournament leaderboard sorted by 1-year performance</a:t>
            </a:r>
          </a:p>
          <a:p>
            <a:r>
              <a:rPr kumimoji="1" lang="en-US" altLang="ja-JP" sz="1600" dirty="0">
                <a:hlinkClick r:id="rId3"/>
              </a:rPr>
              <a:t>https://numer.ai/leaderboard</a:t>
            </a:r>
            <a:endParaRPr kumimoji="1" lang="ja-JP" altLang="en-US" sz="1600" dirty="0"/>
          </a:p>
        </p:txBody>
      </p:sp>
    </p:spTree>
    <p:extLst>
      <p:ext uri="{BB962C8B-B14F-4D97-AF65-F5344CB8AC3E}">
        <p14:creationId xmlns:p14="http://schemas.microsoft.com/office/powerpoint/2010/main" val="2454884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F289A-DEBB-83F5-DA3C-0F5D61E2098A}"/>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2665CF36-5B56-8234-75B4-D88C5400E124}"/>
              </a:ext>
            </a:extLst>
          </p:cNvPr>
          <p:cNvSpPr>
            <a:spLocks noGrp="1"/>
          </p:cNvSpPr>
          <p:nvPr>
            <p:ph type="title"/>
          </p:nvPr>
        </p:nvSpPr>
        <p:spPr/>
        <p:txBody>
          <a:bodyPr/>
          <a:lstStyle/>
          <a:p>
            <a:r>
              <a:rPr lang="en-US" altLang="ja-JP" b="1" dirty="0"/>
              <a:t>Discussion &amp; Q&amp;A Summary</a:t>
            </a:r>
          </a:p>
        </p:txBody>
      </p:sp>
      <p:sp>
        <p:nvSpPr>
          <p:cNvPr id="8" name="日付プレースホルダー 7">
            <a:extLst>
              <a:ext uri="{FF2B5EF4-FFF2-40B4-BE49-F238E27FC236}">
                <a16:creationId xmlns:a16="http://schemas.microsoft.com/office/drawing/2014/main" id="{3CE487D0-B6AF-101C-8E8C-55D4832D5825}"/>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F7B73D83-6F4D-E360-DD03-44BD39C92DD1}"/>
              </a:ext>
            </a:extLst>
          </p:cNvPr>
          <p:cNvSpPr>
            <a:spLocks noGrp="1"/>
          </p:cNvSpPr>
          <p:nvPr>
            <p:ph type="sldNum" sz="quarter" idx="12"/>
          </p:nvPr>
        </p:nvSpPr>
        <p:spPr/>
        <p:txBody>
          <a:bodyPr/>
          <a:lstStyle/>
          <a:p>
            <a:fld id="{3BB876C2-8946-444B-B6D9-1B3467709539}" type="slidenum">
              <a:rPr kumimoji="1" lang="ja-JP" altLang="en-US" smtClean="0"/>
              <a:t>41</a:t>
            </a:fld>
            <a:endParaRPr kumimoji="1" lang="ja-JP" altLang="en-US" dirty="0"/>
          </a:p>
        </p:txBody>
      </p:sp>
      <p:sp>
        <p:nvSpPr>
          <p:cNvPr id="2" name="テキスト ボックス 1">
            <a:extLst>
              <a:ext uri="{FF2B5EF4-FFF2-40B4-BE49-F238E27FC236}">
                <a16:creationId xmlns:a16="http://schemas.microsoft.com/office/drawing/2014/main" id="{D3C7BAAF-5B32-F1FC-9155-702382539BAF}"/>
              </a:ext>
            </a:extLst>
          </p:cNvPr>
          <p:cNvSpPr txBox="1"/>
          <p:nvPr/>
        </p:nvSpPr>
        <p:spPr>
          <a:xfrm>
            <a:off x="766544" y="847150"/>
            <a:ext cx="11019988" cy="3170099"/>
          </a:xfrm>
          <a:prstGeom prst="rect">
            <a:avLst/>
          </a:prstGeom>
          <a:noFill/>
        </p:spPr>
        <p:txBody>
          <a:bodyPr wrap="square" rtlCol="0">
            <a:spAutoFit/>
          </a:bodyPr>
          <a:lstStyle/>
          <a:p>
            <a:r>
              <a:rPr lang="en-US" altLang="ja-JP" sz="2000" dirty="0"/>
              <a:t>※It comes up as a topic in the Open Discussion.</a:t>
            </a:r>
          </a:p>
          <a:p>
            <a:endParaRPr lang="en-US" altLang="ja-JP" sz="2000" dirty="0"/>
          </a:p>
          <a:p>
            <a:r>
              <a:rPr lang="en-US" altLang="ja-JP" sz="2000" dirty="0"/>
              <a:t>Q. Section “Numerai and Stakeholders”</a:t>
            </a:r>
          </a:p>
          <a:p>
            <a:r>
              <a:rPr lang="en-US" altLang="ja-JP" sz="2000" dirty="0"/>
              <a:t>There could be cases where contestants work for companies that Numerai's hedge fund trades. Wouldn't that pose a risk of being suspected of insider trading?</a:t>
            </a:r>
          </a:p>
          <a:p>
            <a:endParaRPr lang="en-US" altLang="ja-JP" sz="2000" dirty="0"/>
          </a:p>
          <a:p>
            <a:r>
              <a:rPr lang="en-US" altLang="ja-JP" sz="2000" dirty="0"/>
              <a:t>A. The data provided by Numerai and the predictions submitted by participants are encrypted, making it practically impossible for an employee of a specific company to provide prediction values for that company. I'm not a legal expert, so I can't say for certain, but I imagine the details are outlined in their Terms of Service.</a:t>
            </a:r>
          </a:p>
        </p:txBody>
      </p:sp>
    </p:spTree>
    <p:extLst>
      <p:ext uri="{BB962C8B-B14F-4D97-AF65-F5344CB8AC3E}">
        <p14:creationId xmlns:p14="http://schemas.microsoft.com/office/powerpoint/2010/main" val="3220341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3253B-DB88-670F-4BC5-10993C32989E}"/>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120D251-F08A-78D5-ABCF-FAECE60B9871}"/>
              </a:ext>
            </a:extLst>
          </p:cNvPr>
          <p:cNvSpPr>
            <a:spLocks noGrp="1"/>
          </p:cNvSpPr>
          <p:nvPr>
            <p:ph type="title"/>
          </p:nvPr>
        </p:nvSpPr>
        <p:spPr>
          <a:xfrm>
            <a:off x="1816100" y="2994774"/>
            <a:ext cx="8559800" cy="868452"/>
          </a:xfrm>
        </p:spPr>
        <p:txBody>
          <a:bodyPr>
            <a:noAutofit/>
          </a:bodyPr>
          <a:lstStyle/>
          <a:p>
            <a:pPr algn="ctr"/>
            <a:r>
              <a:rPr lang="en-US" altLang="ja-JP" sz="4000" b="1" dirty="0"/>
              <a:t>Unpresented Materials from Decentralized AI Day (Tokyo)</a:t>
            </a:r>
            <a:endParaRPr lang="ja-JP" altLang="en-US" sz="4000" b="1" dirty="0"/>
          </a:p>
        </p:txBody>
      </p:sp>
      <p:sp>
        <p:nvSpPr>
          <p:cNvPr id="7" name="コンテンツ プレースホルダー 6">
            <a:extLst>
              <a:ext uri="{FF2B5EF4-FFF2-40B4-BE49-F238E27FC236}">
                <a16:creationId xmlns:a16="http://schemas.microsoft.com/office/drawing/2014/main" id="{24D119EF-BCBD-F51A-49C7-8657BDA5D21D}"/>
              </a:ext>
            </a:extLst>
          </p:cNvPr>
          <p:cNvSpPr>
            <a:spLocks noGrp="1"/>
          </p:cNvSpPr>
          <p:nvPr>
            <p:ph idx="1"/>
          </p:nvPr>
        </p:nvSpPr>
        <p:spPr>
          <a:xfrm>
            <a:off x="838200" y="4180382"/>
            <a:ext cx="10670381" cy="2404568"/>
          </a:xfrm>
        </p:spPr>
        <p:txBody>
          <a:bodyPr>
            <a:normAutofit/>
          </a:bodyPr>
          <a:lstStyle/>
          <a:p>
            <a:pPr marL="0" indent="0">
              <a:buNone/>
            </a:pPr>
            <a:r>
              <a:rPr lang="ja-JP" altLang="en-US" sz="2400" dirty="0"/>
              <a:t>･</a:t>
            </a:r>
            <a:r>
              <a:rPr lang="en-US" altLang="ja-JP" sz="2400" dirty="0"/>
              <a:t>Balancing Diversification and Concentrated Investment</a:t>
            </a:r>
          </a:p>
          <a:p>
            <a:pPr marL="457200" lvl="1" indent="0">
              <a:buNone/>
            </a:pPr>
            <a:r>
              <a:rPr lang="en-US" altLang="ja-JP" sz="2000" dirty="0"/>
              <a:t>I omitted it due to the small sample size.</a:t>
            </a:r>
          </a:p>
          <a:p>
            <a:pPr marL="0" indent="0">
              <a:buNone/>
            </a:pPr>
            <a:endParaRPr lang="en-US" altLang="ja-JP" sz="2400" dirty="0"/>
          </a:p>
          <a:p>
            <a:pPr marL="0" indent="0">
              <a:buNone/>
            </a:pPr>
            <a:r>
              <a:rPr lang="ja-JP" altLang="en-US" sz="2400" dirty="0"/>
              <a:t>･</a:t>
            </a:r>
            <a:r>
              <a:rPr lang="en-US" altLang="ja-JP" sz="2400" dirty="0"/>
              <a:t>Trends in Turnover Ratio</a:t>
            </a:r>
          </a:p>
          <a:p>
            <a:pPr marL="457200" lvl="1" indent="0">
              <a:buNone/>
            </a:pPr>
            <a:r>
              <a:rPr lang="en-US" altLang="ja-JP" sz="2000" dirty="0"/>
              <a:t>I believe that the turnover rate does not accurately reflect the strong intentions of the Numerai hedge fund team.</a:t>
            </a:r>
            <a:endParaRPr lang="en-US" altLang="ja-JP" dirty="0"/>
          </a:p>
        </p:txBody>
      </p:sp>
      <p:sp>
        <p:nvSpPr>
          <p:cNvPr id="8" name="日付プレースホルダー 7">
            <a:extLst>
              <a:ext uri="{FF2B5EF4-FFF2-40B4-BE49-F238E27FC236}">
                <a16:creationId xmlns:a16="http://schemas.microsoft.com/office/drawing/2014/main" id="{774812D0-8ABE-F644-C223-A96B53285A8F}"/>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992C08A-0547-3B90-C244-4F4857413C40}"/>
              </a:ext>
            </a:extLst>
          </p:cNvPr>
          <p:cNvSpPr>
            <a:spLocks noGrp="1"/>
          </p:cNvSpPr>
          <p:nvPr>
            <p:ph type="sldNum" sz="quarter" idx="12"/>
          </p:nvPr>
        </p:nvSpPr>
        <p:spPr/>
        <p:txBody>
          <a:bodyPr/>
          <a:lstStyle/>
          <a:p>
            <a:fld id="{3BB876C2-8946-444B-B6D9-1B3467709539}" type="slidenum">
              <a:rPr kumimoji="1" lang="ja-JP" altLang="en-US" smtClean="0"/>
              <a:t>42</a:t>
            </a:fld>
            <a:endParaRPr kumimoji="1" lang="ja-JP" altLang="en-US" dirty="0"/>
          </a:p>
        </p:txBody>
      </p:sp>
    </p:spTree>
    <p:extLst>
      <p:ext uri="{BB962C8B-B14F-4D97-AF65-F5344CB8AC3E}">
        <p14:creationId xmlns:p14="http://schemas.microsoft.com/office/powerpoint/2010/main" val="205828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1D914-C09A-313D-DE08-771BA2513B0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5AAF3BA-FCE0-2E92-7BEF-A2EDD2DEADB4}"/>
              </a:ext>
            </a:extLst>
          </p:cNvPr>
          <p:cNvSpPr>
            <a:spLocks noGrp="1"/>
          </p:cNvSpPr>
          <p:nvPr>
            <p:ph type="title"/>
          </p:nvPr>
        </p:nvSpPr>
        <p:spPr>
          <a:xfrm>
            <a:off x="1816100" y="2994774"/>
            <a:ext cx="8559800" cy="868452"/>
          </a:xfrm>
        </p:spPr>
        <p:txBody>
          <a:bodyPr>
            <a:noAutofit/>
          </a:bodyPr>
          <a:lstStyle/>
          <a:p>
            <a:pPr algn="ctr"/>
            <a:r>
              <a:rPr lang="en-US" altLang="ja-JP" sz="4000" b="1" dirty="0"/>
              <a:t>Balancing Diversification and Concentrated Investment</a:t>
            </a:r>
            <a:endParaRPr lang="ja-JP" altLang="en-US" sz="4000" b="1" dirty="0"/>
          </a:p>
        </p:txBody>
      </p:sp>
      <p:sp>
        <p:nvSpPr>
          <p:cNvPr id="8" name="日付プレースホルダー 7">
            <a:extLst>
              <a:ext uri="{FF2B5EF4-FFF2-40B4-BE49-F238E27FC236}">
                <a16:creationId xmlns:a16="http://schemas.microsoft.com/office/drawing/2014/main" id="{02BB82DA-1FC1-BDA9-C7CE-4DB3F0344A22}"/>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CA7242B4-1CD9-1756-E34C-0371C246C4DD}"/>
              </a:ext>
            </a:extLst>
          </p:cNvPr>
          <p:cNvSpPr>
            <a:spLocks noGrp="1"/>
          </p:cNvSpPr>
          <p:nvPr>
            <p:ph type="sldNum" sz="quarter" idx="12"/>
          </p:nvPr>
        </p:nvSpPr>
        <p:spPr/>
        <p:txBody>
          <a:bodyPr/>
          <a:lstStyle/>
          <a:p>
            <a:fld id="{3BB876C2-8946-444B-B6D9-1B3467709539}" type="slidenum">
              <a:rPr kumimoji="1" lang="ja-JP" altLang="en-US" smtClean="0"/>
              <a:t>43</a:t>
            </a:fld>
            <a:endParaRPr kumimoji="1" lang="ja-JP" altLang="en-US" dirty="0"/>
          </a:p>
        </p:txBody>
      </p:sp>
    </p:spTree>
    <p:extLst>
      <p:ext uri="{BB962C8B-B14F-4D97-AF65-F5344CB8AC3E}">
        <p14:creationId xmlns:p14="http://schemas.microsoft.com/office/powerpoint/2010/main" val="2713604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54D11-7511-F480-1D78-0B62A51731E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52C1DC87-4C08-15FB-5E6E-CD73CDA71B82}"/>
              </a:ext>
            </a:extLst>
          </p:cNvPr>
          <p:cNvSpPr>
            <a:spLocks noGrp="1"/>
          </p:cNvSpPr>
          <p:nvPr>
            <p:ph type="title"/>
          </p:nvPr>
        </p:nvSpPr>
        <p:spPr/>
        <p:txBody>
          <a:bodyPr/>
          <a:lstStyle/>
          <a:p>
            <a:r>
              <a:rPr lang="en-US" altLang="ja-JP" b="1" dirty="0"/>
              <a:t>Balancing Diversification and Concentrated Investment</a:t>
            </a:r>
            <a:endParaRPr lang="ja-JP" altLang="en-US" b="1" dirty="0"/>
          </a:p>
        </p:txBody>
      </p:sp>
      <p:sp>
        <p:nvSpPr>
          <p:cNvPr id="7" name="コンテンツ プレースホルダー 6">
            <a:extLst>
              <a:ext uri="{FF2B5EF4-FFF2-40B4-BE49-F238E27FC236}">
                <a16:creationId xmlns:a16="http://schemas.microsoft.com/office/drawing/2014/main" id="{CA179426-FE57-35E0-9C5B-06B200112782}"/>
              </a:ext>
            </a:extLst>
          </p:cNvPr>
          <p:cNvSpPr>
            <a:spLocks noGrp="1"/>
          </p:cNvSpPr>
          <p:nvPr>
            <p:ph idx="1"/>
          </p:nvPr>
        </p:nvSpPr>
        <p:spPr>
          <a:xfrm>
            <a:off x="838200" y="1196357"/>
            <a:ext cx="10515600" cy="3095549"/>
          </a:xfrm>
        </p:spPr>
        <p:txBody>
          <a:bodyPr>
            <a:normAutofit/>
          </a:bodyPr>
          <a:lstStyle/>
          <a:p>
            <a:pPr marL="0" indent="0">
              <a:buNone/>
            </a:pPr>
            <a:r>
              <a:rPr lang="en-US" altLang="ja-JP" dirty="0"/>
              <a:t>Numerai seems to be aiming for diversification.</a:t>
            </a:r>
          </a:p>
          <a:p>
            <a:pPr marL="0" indent="0">
              <a:buNone/>
            </a:pPr>
            <a:endParaRPr lang="en-US" altLang="ja-JP" dirty="0"/>
          </a:p>
          <a:p>
            <a:pPr marL="0" indent="0">
              <a:buNone/>
            </a:pPr>
            <a:r>
              <a:rPr lang="en-US" altLang="ja-JP" dirty="0"/>
              <a:t>However, is Numerai's approach properly maintaining a balance between diversification and concentrated investment? Or is it aiming to achieve the realization of a stable hedge fund through diversification?</a:t>
            </a:r>
            <a:endParaRPr lang="ja-JP" altLang="en-US" dirty="0"/>
          </a:p>
        </p:txBody>
      </p:sp>
      <p:sp>
        <p:nvSpPr>
          <p:cNvPr id="8" name="日付プレースホルダー 7">
            <a:extLst>
              <a:ext uri="{FF2B5EF4-FFF2-40B4-BE49-F238E27FC236}">
                <a16:creationId xmlns:a16="http://schemas.microsoft.com/office/drawing/2014/main" id="{8ECF46F9-9E40-27D4-8177-0836E5143260}"/>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9F175CB3-7920-8A4E-8CDF-BBE0110D9FCC}"/>
              </a:ext>
            </a:extLst>
          </p:cNvPr>
          <p:cNvSpPr>
            <a:spLocks noGrp="1"/>
          </p:cNvSpPr>
          <p:nvPr>
            <p:ph type="sldNum" sz="quarter" idx="12"/>
          </p:nvPr>
        </p:nvSpPr>
        <p:spPr/>
        <p:txBody>
          <a:bodyPr/>
          <a:lstStyle/>
          <a:p>
            <a:fld id="{3BB876C2-8946-444B-B6D9-1B3467709539}" type="slidenum">
              <a:rPr kumimoji="1" lang="ja-JP" altLang="en-US" smtClean="0"/>
              <a:t>44</a:t>
            </a:fld>
            <a:endParaRPr kumimoji="1" lang="ja-JP" altLang="en-US" dirty="0"/>
          </a:p>
        </p:txBody>
      </p:sp>
    </p:spTree>
    <p:extLst>
      <p:ext uri="{BB962C8B-B14F-4D97-AF65-F5344CB8AC3E}">
        <p14:creationId xmlns:p14="http://schemas.microsoft.com/office/powerpoint/2010/main" val="3915106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56270-306B-135D-9CD9-C3F2885E41D5}"/>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91CCAD0B-A2E7-955C-84D5-B1C6035F6894}"/>
              </a:ext>
            </a:extLst>
          </p:cNvPr>
          <p:cNvSpPr>
            <a:spLocks noGrp="1"/>
          </p:cNvSpPr>
          <p:nvPr>
            <p:ph type="title"/>
          </p:nvPr>
        </p:nvSpPr>
        <p:spPr/>
        <p:txBody>
          <a:bodyPr/>
          <a:lstStyle/>
          <a:p>
            <a:r>
              <a:rPr lang="en-US" altLang="ja-JP" b="1" dirty="0"/>
              <a:t>Performance of Outlier Positions with Large Allocations</a:t>
            </a:r>
            <a:endParaRPr lang="ja-JP" altLang="en-US" b="1" dirty="0"/>
          </a:p>
        </p:txBody>
      </p:sp>
      <p:sp>
        <p:nvSpPr>
          <p:cNvPr id="7" name="コンテンツ プレースホルダー 6">
            <a:extLst>
              <a:ext uri="{FF2B5EF4-FFF2-40B4-BE49-F238E27FC236}">
                <a16:creationId xmlns:a16="http://schemas.microsoft.com/office/drawing/2014/main" id="{1E6D9E82-1AF3-F4D0-B331-2438075186D8}"/>
              </a:ext>
            </a:extLst>
          </p:cNvPr>
          <p:cNvSpPr>
            <a:spLocks noGrp="1"/>
          </p:cNvSpPr>
          <p:nvPr>
            <p:ph idx="1"/>
          </p:nvPr>
        </p:nvSpPr>
        <p:spPr>
          <a:xfrm>
            <a:off x="838200" y="1144677"/>
            <a:ext cx="10515600" cy="3095549"/>
          </a:xfrm>
        </p:spPr>
        <p:txBody>
          <a:bodyPr>
            <a:normAutofit fontScale="92500" lnSpcReduction="10000"/>
          </a:bodyPr>
          <a:lstStyle/>
          <a:p>
            <a:pPr marL="0" indent="0">
              <a:buNone/>
            </a:pPr>
            <a:r>
              <a:rPr lang="en-US" altLang="ja-JP" dirty="0"/>
              <a:t>If outlier positions with large allocations perform well, it might suggest that concentrated investment is working effectively.</a:t>
            </a:r>
          </a:p>
          <a:p>
            <a:pPr marL="0" indent="0">
              <a:buNone/>
            </a:pPr>
            <a:endParaRPr lang="en-US" altLang="ja-JP" dirty="0"/>
          </a:p>
          <a:p>
            <a:pPr marL="0" indent="0">
              <a:buNone/>
            </a:pPr>
            <a:r>
              <a:rPr lang="en-US" altLang="ja-JP" dirty="0"/>
              <a:t>The 13F-HR is a list of stocks held by institutional investors as of the end of the quarter.</a:t>
            </a:r>
          </a:p>
          <a:p>
            <a:pPr marL="0" indent="0">
              <a:buNone/>
            </a:pPr>
            <a:r>
              <a:rPr lang="en-US" altLang="ja-JP" dirty="0"/>
              <a:t>The 13F-HR reflects the holdings at the end of the quarter, serving merely as a snapshot of that moment. Additionally, there may be stocks that were sold after the end of the following quarter.</a:t>
            </a:r>
            <a:endParaRPr lang="ja-JP" altLang="en-US" dirty="0"/>
          </a:p>
        </p:txBody>
      </p:sp>
      <p:sp>
        <p:nvSpPr>
          <p:cNvPr id="8" name="日付プレースホルダー 7">
            <a:extLst>
              <a:ext uri="{FF2B5EF4-FFF2-40B4-BE49-F238E27FC236}">
                <a16:creationId xmlns:a16="http://schemas.microsoft.com/office/drawing/2014/main" id="{75C487AF-8426-F723-CE34-B805571AFA49}"/>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2D1E541-56E4-5014-4DC0-F30FA9D32129}"/>
              </a:ext>
            </a:extLst>
          </p:cNvPr>
          <p:cNvSpPr>
            <a:spLocks noGrp="1"/>
          </p:cNvSpPr>
          <p:nvPr>
            <p:ph type="sldNum" sz="quarter" idx="12"/>
          </p:nvPr>
        </p:nvSpPr>
        <p:spPr/>
        <p:txBody>
          <a:bodyPr/>
          <a:lstStyle/>
          <a:p>
            <a:fld id="{3BB876C2-8946-444B-B6D9-1B3467709539}" type="slidenum">
              <a:rPr kumimoji="1" lang="ja-JP" altLang="en-US" smtClean="0"/>
              <a:t>45</a:t>
            </a:fld>
            <a:endParaRPr kumimoji="1" lang="ja-JP" altLang="en-US" dirty="0"/>
          </a:p>
        </p:txBody>
      </p:sp>
    </p:spTree>
    <p:extLst>
      <p:ext uri="{BB962C8B-B14F-4D97-AF65-F5344CB8AC3E}">
        <p14:creationId xmlns:p14="http://schemas.microsoft.com/office/powerpoint/2010/main" val="2073074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3BA45-F143-B59E-C4F6-8A8C32121F9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C4B87B74-0A80-2701-926C-C44A3449F66C}"/>
              </a:ext>
            </a:extLst>
          </p:cNvPr>
          <p:cNvSpPr>
            <a:spLocks noGrp="1"/>
          </p:cNvSpPr>
          <p:nvPr>
            <p:ph type="title"/>
          </p:nvPr>
        </p:nvSpPr>
        <p:spPr/>
        <p:txBody>
          <a:bodyPr/>
          <a:lstStyle/>
          <a:p>
            <a:r>
              <a:rPr lang="en-US" altLang="ja-JP" b="1" dirty="0"/>
              <a:t>Performance of Outlier Positions with Large Allocations</a:t>
            </a:r>
            <a:endParaRPr lang="ja-JP" altLang="en-US" b="1" dirty="0"/>
          </a:p>
        </p:txBody>
      </p:sp>
      <p:sp>
        <p:nvSpPr>
          <p:cNvPr id="7" name="コンテンツ プレースホルダー 6">
            <a:extLst>
              <a:ext uri="{FF2B5EF4-FFF2-40B4-BE49-F238E27FC236}">
                <a16:creationId xmlns:a16="http://schemas.microsoft.com/office/drawing/2014/main" id="{ECC8727A-2699-A20B-ED5C-849C922F7D9F}"/>
              </a:ext>
            </a:extLst>
          </p:cNvPr>
          <p:cNvSpPr>
            <a:spLocks noGrp="1"/>
          </p:cNvSpPr>
          <p:nvPr>
            <p:ph idx="1"/>
          </p:nvPr>
        </p:nvSpPr>
        <p:spPr>
          <a:xfrm>
            <a:off x="838200" y="1004977"/>
            <a:ext cx="10515600" cy="5516473"/>
          </a:xfrm>
        </p:spPr>
        <p:txBody>
          <a:bodyPr>
            <a:noAutofit/>
          </a:bodyPr>
          <a:lstStyle/>
          <a:p>
            <a:pPr marL="0" indent="0">
              <a:buNone/>
            </a:pPr>
            <a:r>
              <a:rPr lang="en-US" altLang="ja-JP" dirty="0"/>
              <a:t>The following is a list of the top 5 stocks with large position sizes that were not reported in the 13F-HR as of June 30, 2024, and December 31, 2024, but were reported only in the 13F-HR as of September 30, 2024.</a:t>
            </a:r>
          </a:p>
          <a:p>
            <a:pPr marL="0" indent="0">
              <a:buNone/>
            </a:pPr>
            <a:r>
              <a:rPr lang="en-US" altLang="ja-JP" dirty="0"/>
              <a:t>In other words, the following 5 stocks were likely bought between July 1, 2024, and September 30, 2024, and sold between October 1, 2024, and December 31, 2024.</a:t>
            </a:r>
          </a:p>
          <a:p>
            <a:pPr marL="0" indent="0">
              <a:buNone/>
            </a:pPr>
            <a:endParaRPr lang="en-US" altLang="ja-JP" dirty="0"/>
          </a:p>
          <a:p>
            <a:pPr marL="0" indent="0">
              <a:buNone/>
            </a:pPr>
            <a:r>
              <a:rPr lang="en-US" altLang="ja-JP" dirty="0"/>
              <a:t>If the stock prices of the following 5 stocks show an upward trend, it can be inferred that the Numerai team made a good concentrated investment.</a:t>
            </a:r>
            <a:endParaRPr lang="ja-JP" altLang="en-US" dirty="0"/>
          </a:p>
        </p:txBody>
      </p:sp>
      <p:sp>
        <p:nvSpPr>
          <p:cNvPr id="8" name="日付プレースホルダー 7">
            <a:extLst>
              <a:ext uri="{FF2B5EF4-FFF2-40B4-BE49-F238E27FC236}">
                <a16:creationId xmlns:a16="http://schemas.microsoft.com/office/drawing/2014/main" id="{5CBA173B-6228-31F4-EB47-50DF2B6BA0A2}"/>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3CBE6FBC-A2F5-3E2E-CA4D-8C8BEA1E2E89}"/>
              </a:ext>
            </a:extLst>
          </p:cNvPr>
          <p:cNvSpPr>
            <a:spLocks noGrp="1"/>
          </p:cNvSpPr>
          <p:nvPr>
            <p:ph type="sldNum" sz="quarter" idx="12"/>
          </p:nvPr>
        </p:nvSpPr>
        <p:spPr/>
        <p:txBody>
          <a:bodyPr/>
          <a:lstStyle/>
          <a:p>
            <a:fld id="{3BB876C2-8946-444B-B6D9-1B3467709539}" type="slidenum">
              <a:rPr kumimoji="1" lang="ja-JP" altLang="en-US" smtClean="0"/>
              <a:t>46</a:t>
            </a:fld>
            <a:endParaRPr kumimoji="1" lang="ja-JP" altLang="en-US" dirty="0"/>
          </a:p>
        </p:txBody>
      </p:sp>
    </p:spTree>
    <p:extLst>
      <p:ext uri="{BB962C8B-B14F-4D97-AF65-F5344CB8AC3E}">
        <p14:creationId xmlns:p14="http://schemas.microsoft.com/office/powerpoint/2010/main" val="421882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07C66-5EED-63BC-AE94-89257E8E31DD}"/>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92D12F16-E404-2912-FE6D-C5BCD1CACA2E}"/>
              </a:ext>
            </a:extLst>
          </p:cNvPr>
          <p:cNvSpPr>
            <a:spLocks noGrp="1"/>
          </p:cNvSpPr>
          <p:nvPr>
            <p:ph type="title"/>
          </p:nvPr>
        </p:nvSpPr>
        <p:spPr/>
        <p:txBody>
          <a:bodyPr/>
          <a:lstStyle/>
          <a:p>
            <a:r>
              <a:rPr lang="en-US" altLang="ja-JP" b="1" dirty="0"/>
              <a:t>Performance of Outlier Positions with Large Allocations</a:t>
            </a:r>
            <a:endParaRPr lang="ja-JP" altLang="en-US" b="1" dirty="0"/>
          </a:p>
        </p:txBody>
      </p:sp>
      <p:sp>
        <p:nvSpPr>
          <p:cNvPr id="7" name="コンテンツ プレースホルダー 6">
            <a:extLst>
              <a:ext uri="{FF2B5EF4-FFF2-40B4-BE49-F238E27FC236}">
                <a16:creationId xmlns:a16="http://schemas.microsoft.com/office/drawing/2014/main" id="{420F6A48-F430-93CB-47D5-CD184D1A590F}"/>
              </a:ext>
            </a:extLst>
          </p:cNvPr>
          <p:cNvSpPr>
            <a:spLocks noGrp="1"/>
          </p:cNvSpPr>
          <p:nvPr>
            <p:ph idx="1"/>
          </p:nvPr>
        </p:nvSpPr>
        <p:spPr>
          <a:xfrm>
            <a:off x="838199" y="3780675"/>
            <a:ext cx="10515600" cy="2575675"/>
          </a:xfrm>
        </p:spPr>
        <p:txBody>
          <a:bodyPr>
            <a:noAutofit/>
          </a:bodyPr>
          <a:lstStyle/>
          <a:p>
            <a:pPr marL="0" indent="0">
              <a:buNone/>
            </a:pPr>
            <a:r>
              <a:rPr lang="en-US" altLang="ja-JP" sz="2400" dirty="0"/>
              <a:t>I created graphs showing the price trends of the five stocks above.</a:t>
            </a:r>
          </a:p>
          <a:p>
            <a:pPr marL="0" indent="0">
              <a:buNone/>
            </a:pPr>
            <a:r>
              <a:rPr lang="en-US" altLang="ja-JP" sz="2400" dirty="0"/>
              <a:t>The starting point of the red arrow represents the best buying opportunity, which is the lowest stock price between July 1, 2024, and September 30, 2024.</a:t>
            </a:r>
          </a:p>
          <a:p>
            <a:pPr marL="0" indent="0">
              <a:buNone/>
            </a:pPr>
            <a:r>
              <a:rPr lang="en-US" altLang="ja-JP" sz="2400" dirty="0"/>
              <a:t>The ending point of the red arrow represents the best selling opportunity, which is the highest stock price between October 31, 2024, and December 31, 2024.</a:t>
            </a:r>
          </a:p>
        </p:txBody>
      </p:sp>
      <p:sp>
        <p:nvSpPr>
          <p:cNvPr id="8" name="日付プレースホルダー 7">
            <a:extLst>
              <a:ext uri="{FF2B5EF4-FFF2-40B4-BE49-F238E27FC236}">
                <a16:creationId xmlns:a16="http://schemas.microsoft.com/office/drawing/2014/main" id="{5F77DAB7-E96C-4E61-8D18-398A45CA28D2}"/>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742CE780-097C-F0C7-A772-F8E0D8A053F7}"/>
              </a:ext>
            </a:extLst>
          </p:cNvPr>
          <p:cNvSpPr>
            <a:spLocks noGrp="1"/>
          </p:cNvSpPr>
          <p:nvPr>
            <p:ph type="sldNum" sz="quarter" idx="12"/>
          </p:nvPr>
        </p:nvSpPr>
        <p:spPr/>
        <p:txBody>
          <a:bodyPr/>
          <a:lstStyle/>
          <a:p>
            <a:fld id="{3BB876C2-8946-444B-B6D9-1B3467709539}" type="slidenum">
              <a:rPr kumimoji="1" lang="ja-JP" altLang="en-US" smtClean="0"/>
              <a:t>47</a:t>
            </a:fld>
            <a:endParaRPr kumimoji="1" lang="ja-JP" altLang="en-US" dirty="0"/>
          </a:p>
        </p:txBody>
      </p:sp>
      <p:pic>
        <p:nvPicPr>
          <p:cNvPr id="3" name="図 2">
            <a:extLst>
              <a:ext uri="{FF2B5EF4-FFF2-40B4-BE49-F238E27FC236}">
                <a16:creationId xmlns:a16="http://schemas.microsoft.com/office/drawing/2014/main" id="{71FF453C-B43E-09A2-54C5-92F1A9477C15}"/>
              </a:ext>
            </a:extLst>
          </p:cNvPr>
          <p:cNvPicPr>
            <a:picLocks noChangeAspect="1"/>
          </p:cNvPicPr>
          <p:nvPr/>
        </p:nvPicPr>
        <p:blipFill>
          <a:blip r:embed="rId3"/>
          <a:stretch>
            <a:fillRect/>
          </a:stretch>
        </p:blipFill>
        <p:spPr>
          <a:xfrm>
            <a:off x="2371142" y="847976"/>
            <a:ext cx="7449715" cy="2732676"/>
          </a:xfrm>
          <a:prstGeom prst="rect">
            <a:avLst/>
          </a:prstGeom>
        </p:spPr>
      </p:pic>
    </p:spTree>
    <p:extLst>
      <p:ext uri="{BB962C8B-B14F-4D97-AF65-F5344CB8AC3E}">
        <p14:creationId xmlns:p14="http://schemas.microsoft.com/office/powerpoint/2010/main" val="2298926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AC4B1-90E5-AA4A-57C7-CC31B29F0563}"/>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B635034-E099-03EE-FD3E-55375F337821}"/>
              </a:ext>
            </a:extLst>
          </p:cNvPr>
          <p:cNvSpPr>
            <a:spLocks noGrp="1"/>
          </p:cNvSpPr>
          <p:nvPr>
            <p:ph type="title"/>
          </p:nvPr>
        </p:nvSpPr>
        <p:spPr/>
        <p:txBody>
          <a:bodyPr/>
          <a:lstStyle/>
          <a:p>
            <a:r>
              <a:rPr lang="en-US" altLang="ja-JP" b="1" dirty="0"/>
              <a:t>PACCAR INC</a:t>
            </a:r>
            <a:endParaRPr lang="ja-JP" altLang="en-US" b="1" dirty="0"/>
          </a:p>
        </p:txBody>
      </p:sp>
      <p:sp>
        <p:nvSpPr>
          <p:cNvPr id="8" name="日付プレースホルダー 7">
            <a:extLst>
              <a:ext uri="{FF2B5EF4-FFF2-40B4-BE49-F238E27FC236}">
                <a16:creationId xmlns:a16="http://schemas.microsoft.com/office/drawing/2014/main" id="{9E4FCA26-502F-3959-A05A-9E1F0E34E2BB}"/>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1D1C5690-0386-C485-9DA4-BAD90CA1C069}"/>
              </a:ext>
            </a:extLst>
          </p:cNvPr>
          <p:cNvSpPr>
            <a:spLocks noGrp="1"/>
          </p:cNvSpPr>
          <p:nvPr>
            <p:ph type="sldNum" sz="quarter" idx="12"/>
          </p:nvPr>
        </p:nvSpPr>
        <p:spPr/>
        <p:txBody>
          <a:bodyPr/>
          <a:lstStyle/>
          <a:p>
            <a:fld id="{3BB876C2-8946-444B-B6D9-1B3467709539}" type="slidenum">
              <a:rPr kumimoji="1" lang="ja-JP" altLang="en-US" smtClean="0"/>
              <a:t>48</a:t>
            </a:fld>
            <a:endParaRPr kumimoji="1" lang="ja-JP" altLang="en-US" dirty="0"/>
          </a:p>
        </p:txBody>
      </p:sp>
      <p:pic>
        <p:nvPicPr>
          <p:cNvPr id="5" name="図 4">
            <a:extLst>
              <a:ext uri="{FF2B5EF4-FFF2-40B4-BE49-F238E27FC236}">
                <a16:creationId xmlns:a16="http://schemas.microsoft.com/office/drawing/2014/main" id="{B3288A2C-9178-DDFC-F430-51642D5387E8}"/>
              </a:ext>
            </a:extLst>
          </p:cNvPr>
          <p:cNvPicPr>
            <a:picLocks noChangeAspect="1"/>
          </p:cNvPicPr>
          <p:nvPr/>
        </p:nvPicPr>
        <p:blipFill>
          <a:blip r:embed="rId2"/>
          <a:stretch>
            <a:fillRect/>
          </a:stretch>
        </p:blipFill>
        <p:spPr>
          <a:xfrm>
            <a:off x="228600" y="1004977"/>
            <a:ext cx="11243645" cy="5294626"/>
          </a:xfrm>
          <a:prstGeom prst="rect">
            <a:avLst/>
          </a:prstGeom>
        </p:spPr>
      </p:pic>
    </p:spTree>
    <p:extLst>
      <p:ext uri="{BB962C8B-B14F-4D97-AF65-F5344CB8AC3E}">
        <p14:creationId xmlns:p14="http://schemas.microsoft.com/office/powerpoint/2010/main" val="2512980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7AEC-84E3-C123-40B0-4312B4B5E8F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AF956783-7BF9-AF2D-156D-A2574BE416BF}"/>
              </a:ext>
            </a:extLst>
          </p:cNvPr>
          <p:cNvSpPr>
            <a:spLocks noGrp="1"/>
          </p:cNvSpPr>
          <p:nvPr>
            <p:ph type="title"/>
          </p:nvPr>
        </p:nvSpPr>
        <p:spPr/>
        <p:txBody>
          <a:bodyPr/>
          <a:lstStyle/>
          <a:p>
            <a:r>
              <a:rPr lang="en-US" altLang="ja-JP" b="1" dirty="0"/>
              <a:t>PERFORMANCE FOOD GROUP CO</a:t>
            </a:r>
            <a:endParaRPr lang="ja-JP" altLang="en-US" b="1" dirty="0"/>
          </a:p>
        </p:txBody>
      </p:sp>
      <p:sp>
        <p:nvSpPr>
          <p:cNvPr id="8" name="日付プレースホルダー 7">
            <a:extLst>
              <a:ext uri="{FF2B5EF4-FFF2-40B4-BE49-F238E27FC236}">
                <a16:creationId xmlns:a16="http://schemas.microsoft.com/office/drawing/2014/main" id="{754B1619-1E96-48F0-A097-BA7337F201A2}"/>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4844A278-B34F-3EFD-DF44-BE968D2A407E}"/>
              </a:ext>
            </a:extLst>
          </p:cNvPr>
          <p:cNvSpPr>
            <a:spLocks noGrp="1"/>
          </p:cNvSpPr>
          <p:nvPr>
            <p:ph type="sldNum" sz="quarter" idx="12"/>
          </p:nvPr>
        </p:nvSpPr>
        <p:spPr/>
        <p:txBody>
          <a:bodyPr/>
          <a:lstStyle/>
          <a:p>
            <a:fld id="{3BB876C2-8946-444B-B6D9-1B3467709539}" type="slidenum">
              <a:rPr kumimoji="1" lang="ja-JP" altLang="en-US" smtClean="0"/>
              <a:t>49</a:t>
            </a:fld>
            <a:endParaRPr kumimoji="1" lang="ja-JP" altLang="en-US" dirty="0"/>
          </a:p>
        </p:txBody>
      </p:sp>
      <p:pic>
        <p:nvPicPr>
          <p:cNvPr id="11" name="図 10">
            <a:extLst>
              <a:ext uri="{FF2B5EF4-FFF2-40B4-BE49-F238E27FC236}">
                <a16:creationId xmlns:a16="http://schemas.microsoft.com/office/drawing/2014/main" id="{12FDFF62-6537-B8DA-687A-9966DE01F8C2}"/>
              </a:ext>
            </a:extLst>
          </p:cNvPr>
          <p:cNvPicPr>
            <a:picLocks noChangeAspect="1"/>
          </p:cNvPicPr>
          <p:nvPr/>
        </p:nvPicPr>
        <p:blipFill>
          <a:blip r:embed="rId2"/>
          <a:stretch>
            <a:fillRect/>
          </a:stretch>
        </p:blipFill>
        <p:spPr>
          <a:xfrm>
            <a:off x="248919" y="1004977"/>
            <a:ext cx="11104881" cy="5374151"/>
          </a:xfrm>
          <a:prstGeom prst="rect">
            <a:avLst/>
          </a:prstGeom>
        </p:spPr>
      </p:pic>
    </p:spTree>
    <p:extLst>
      <p:ext uri="{BB962C8B-B14F-4D97-AF65-F5344CB8AC3E}">
        <p14:creationId xmlns:p14="http://schemas.microsoft.com/office/powerpoint/2010/main" val="4177770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94049FF8-AF68-AF82-2039-F419973CEA81}"/>
              </a:ext>
            </a:extLst>
          </p:cNvPr>
          <p:cNvSpPr>
            <a:spLocks noGrp="1"/>
          </p:cNvSpPr>
          <p:nvPr>
            <p:ph type="title"/>
          </p:nvPr>
        </p:nvSpPr>
        <p:spPr/>
        <p:txBody>
          <a:bodyPr/>
          <a:lstStyle/>
          <a:p>
            <a:r>
              <a:rPr lang="en-US" altLang="ja-JP" b="1" dirty="0"/>
              <a:t>Numerai as Decentralized AI</a:t>
            </a:r>
            <a:endParaRPr lang="ja-JP" altLang="en-US" b="1" dirty="0"/>
          </a:p>
        </p:txBody>
      </p:sp>
      <p:pic>
        <p:nvPicPr>
          <p:cNvPr id="3" name="コンテンツ プレースホルダー 2">
            <a:extLst>
              <a:ext uri="{FF2B5EF4-FFF2-40B4-BE49-F238E27FC236}">
                <a16:creationId xmlns:a16="http://schemas.microsoft.com/office/drawing/2014/main" id="{185CE754-A0DB-3CFA-DD6B-2E25D553289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10811" y="1004977"/>
            <a:ext cx="8170377" cy="5247621"/>
          </a:xfrm>
        </p:spPr>
      </p:pic>
      <p:sp>
        <p:nvSpPr>
          <p:cNvPr id="8" name="日付プレースホルダー 7">
            <a:extLst>
              <a:ext uri="{FF2B5EF4-FFF2-40B4-BE49-F238E27FC236}">
                <a16:creationId xmlns:a16="http://schemas.microsoft.com/office/drawing/2014/main" id="{1EF2852C-F8B7-B905-FF12-5BA49D81F060}"/>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E28019CC-E3EB-417E-2964-02C8350E0721}"/>
              </a:ext>
            </a:extLst>
          </p:cNvPr>
          <p:cNvSpPr>
            <a:spLocks noGrp="1"/>
          </p:cNvSpPr>
          <p:nvPr>
            <p:ph type="sldNum" sz="quarter" idx="12"/>
          </p:nvPr>
        </p:nvSpPr>
        <p:spPr/>
        <p:txBody>
          <a:bodyPr/>
          <a:lstStyle/>
          <a:p>
            <a:fld id="{3BB876C2-8946-444B-B6D9-1B3467709539}" type="slidenum">
              <a:rPr kumimoji="1" lang="ja-JP" altLang="en-US" smtClean="0"/>
              <a:t>5</a:t>
            </a:fld>
            <a:endParaRPr kumimoji="1" lang="ja-JP" altLang="en-US" dirty="0"/>
          </a:p>
        </p:txBody>
      </p:sp>
      <p:sp>
        <p:nvSpPr>
          <p:cNvPr id="4" name="テキスト ボックス 3">
            <a:extLst>
              <a:ext uri="{FF2B5EF4-FFF2-40B4-BE49-F238E27FC236}">
                <a16:creationId xmlns:a16="http://schemas.microsoft.com/office/drawing/2014/main" id="{DDB54857-8EEF-A3B5-1CC9-3CA88B5DE55C}"/>
              </a:ext>
            </a:extLst>
          </p:cNvPr>
          <p:cNvSpPr txBox="1"/>
          <p:nvPr/>
        </p:nvSpPr>
        <p:spPr>
          <a:xfrm>
            <a:off x="2010811" y="6244590"/>
            <a:ext cx="4913525" cy="600164"/>
          </a:xfrm>
          <a:prstGeom prst="rect">
            <a:avLst/>
          </a:prstGeom>
          <a:noFill/>
        </p:spPr>
        <p:txBody>
          <a:bodyPr wrap="none" rtlCol="0">
            <a:spAutoFit/>
          </a:bodyPr>
          <a:lstStyle/>
          <a:p>
            <a:r>
              <a:rPr kumimoji="1" lang="en-US" altLang="ja-JP" sz="1100" dirty="0"/>
              <a:t>Numerai Tournament</a:t>
            </a:r>
            <a:r>
              <a:rPr kumimoji="1" lang="ja-JP" altLang="en-US" sz="1100" dirty="0"/>
              <a:t>　</a:t>
            </a:r>
            <a:r>
              <a:rPr kumimoji="1" lang="en-US" altLang="ja-JP" sz="1100" dirty="0"/>
              <a:t>Scoring</a:t>
            </a:r>
            <a:r>
              <a:rPr kumimoji="1" lang="ja-JP" altLang="en-US" sz="1100" dirty="0"/>
              <a:t>　</a:t>
            </a:r>
            <a:r>
              <a:rPr kumimoji="1" lang="en-US" altLang="ja-JP" sz="1100" dirty="0"/>
              <a:t>True Contribution (TC)</a:t>
            </a:r>
          </a:p>
          <a:p>
            <a:r>
              <a:rPr kumimoji="1" lang="en-US" altLang="ja-JP" sz="1100" dirty="0">
                <a:hlinkClick r:id="rId4"/>
              </a:rPr>
              <a:t>https://docs.numer.ai/numerai-tournament/scoring/true-contribution-tc</a:t>
            </a:r>
            <a:endParaRPr kumimoji="1" lang="en-US" altLang="ja-JP" sz="1100" dirty="0"/>
          </a:p>
          <a:p>
            <a:r>
              <a:rPr lang="en-US" altLang="ja-JP" sz="1100" dirty="0"/>
              <a:t>※True Contribution (TC) is currently not in use.</a:t>
            </a:r>
            <a:endParaRPr kumimoji="1" lang="ja-JP" altLang="en-US" sz="1100" dirty="0"/>
          </a:p>
        </p:txBody>
      </p:sp>
    </p:spTree>
    <p:extLst>
      <p:ext uri="{BB962C8B-B14F-4D97-AF65-F5344CB8AC3E}">
        <p14:creationId xmlns:p14="http://schemas.microsoft.com/office/powerpoint/2010/main" val="2950322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F9EDA-A956-323F-4C7F-0CA2DF2492D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BB8947BF-727F-AC00-219D-39F88672EFAE}"/>
              </a:ext>
            </a:extLst>
          </p:cNvPr>
          <p:cNvSpPr>
            <a:spLocks noGrp="1"/>
          </p:cNvSpPr>
          <p:nvPr>
            <p:ph type="title"/>
          </p:nvPr>
        </p:nvSpPr>
        <p:spPr/>
        <p:txBody>
          <a:bodyPr/>
          <a:lstStyle/>
          <a:p>
            <a:r>
              <a:rPr lang="en-US" altLang="ja-JP" b="1" dirty="0"/>
              <a:t>CLEAR SECURE INC</a:t>
            </a:r>
            <a:endParaRPr lang="ja-JP" altLang="en-US" b="1" dirty="0"/>
          </a:p>
        </p:txBody>
      </p:sp>
      <p:sp>
        <p:nvSpPr>
          <p:cNvPr id="8" name="日付プレースホルダー 7">
            <a:extLst>
              <a:ext uri="{FF2B5EF4-FFF2-40B4-BE49-F238E27FC236}">
                <a16:creationId xmlns:a16="http://schemas.microsoft.com/office/drawing/2014/main" id="{23E2B9FB-353F-A0B8-AC85-D0BFFFBDB914}"/>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45E477D-B58C-E52F-5ADF-3EF16A6399B6}"/>
              </a:ext>
            </a:extLst>
          </p:cNvPr>
          <p:cNvSpPr>
            <a:spLocks noGrp="1"/>
          </p:cNvSpPr>
          <p:nvPr>
            <p:ph type="sldNum" sz="quarter" idx="12"/>
          </p:nvPr>
        </p:nvSpPr>
        <p:spPr/>
        <p:txBody>
          <a:bodyPr/>
          <a:lstStyle/>
          <a:p>
            <a:fld id="{3BB876C2-8946-444B-B6D9-1B3467709539}" type="slidenum">
              <a:rPr kumimoji="1" lang="ja-JP" altLang="en-US" smtClean="0"/>
              <a:t>50</a:t>
            </a:fld>
            <a:endParaRPr kumimoji="1" lang="ja-JP" altLang="en-US" dirty="0"/>
          </a:p>
        </p:txBody>
      </p:sp>
      <p:pic>
        <p:nvPicPr>
          <p:cNvPr id="5" name="図 4">
            <a:extLst>
              <a:ext uri="{FF2B5EF4-FFF2-40B4-BE49-F238E27FC236}">
                <a16:creationId xmlns:a16="http://schemas.microsoft.com/office/drawing/2014/main" id="{661DB097-D247-2991-CA6F-A6CA6EA1EE7A}"/>
              </a:ext>
            </a:extLst>
          </p:cNvPr>
          <p:cNvPicPr>
            <a:picLocks noChangeAspect="1"/>
          </p:cNvPicPr>
          <p:nvPr/>
        </p:nvPicPr>
        <p:blipFill>
          <a:blip r:embed="rId2"/>
          <a:stretch>
            <a:fillRect/>
          </a:stretch>
        </p:blipFill>
        <p:spPr>
          <a:xfrm>
            <a:off x="494050" y="1004977"/>
            <a:ext cx="11203900" cy="5316961"/>
          </a:xfrm>
          <a:prstGeom prst="rect">
            <a:avLst/>
          </a:prstGeom>
        </p:spPr>
      </p:pic>
    </p:spTree>
    <p:extLst>
      <p:ext uri="{BB962C8B-B14F-4D97-AF65-F5344CB8AC3E}">
        <p14:creationId xmlns:p14="http://schemas.microsoft.com/office/powerpoint/2010/main" val="2342286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A989C-571F-32FC-D686-257AA361211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6E5087F6-4E3A-F35F-23D9-06F5347438F8}"/>
              </a:ext>
            </a:extLst>
          </p:cNvPr>
          <p:cNvSpPr>
            <a:spLocks noGrp="1"/>
          </p:cNvSpPr>
          <p:nvPr>
            <p:ph type="title"/>
          </p:nvPr>
        </p:nvSpPr>
        <p:spPr/>
        <p:txBody>
          <a:bodyPr/>
          <a:lstStyle/>
          <a:p>
            <a:r>
              <a:rPr lang="en-US" altLang="ja-JP" b="1" dirty="0"/>
              <a:t>EMERSON ELEC CO</a:t>
            </a:r>
            <a:endParaRPr lang="ja-JP" altLang="en-US" b="1" dirty="0"/>
          </a:p>
        </p:txBody>
      </p:sp>
      <p:sp>
        <p:nvSpPr>
          <p:cNvPr id="8" name="日付プレースホルダー 7">
            <a:extLst>
              <a:ext uri="{FF2B5EF4-FFF2-40B4-BE49-F238E27FC236}">
                <a16:creationId xmlns:a16="http://schemas.microsoft.com/office/drawing/2014/main" id="{772A9447-90B9-BD61-1862-A9E1955F0EF6}"/>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9CBF4ED3-F38D-23C2-93B9-2ED38FB63B73}"/>
              </a:ext>
            </a:extLst>
          </p:cNvPr>
          <p:cNvSpPr>
            <a:spLocks noGrp="1"/>
          </p:cNvSpPr>
          <p:nvPr>
            <p:ph type="sldNum" sz="quarter" idx="12"/>
          </p:nvPr>
        </p:nvSpPr>
        <p:spPr/>
        <p:txBody>
          <a:bodyPr/>
          <a:lstStyle/>
          <a:p>
            <a:fld id="{3BB876C2-8946-444B-B6D9-1B3467709539}" type="slidenum">
              <a:rPr kumimoji="1" lang="ja-JP" altLang="en-US" smtClean="0"/>
              <a:t>51</a:t>
            </a:fld>
            <a:endParaRPr kumimoji="1" lang="ja-JP" altLang="en-US" dirty="0"/>
          </a:p>
        </p:txBody>
      </p:sp>
      <p:pic>
        <p:nvPicPr>
          <p:cNvPr id="3" name="図 2">
            <a:extLst>
              <a:ext uri="{FF2B5EF4-FFF2-40B4-BE49-F238E27FC236}">
                <a16:creationId xmlns:a16="http://schemas.microsoft.com/office/drawing/2014/main" id="{7369E37F-73FC-C0CA-4A10-3D025ED2EE37}"/>
              </a:ext>
            </a:extLst>
          </p:cNvPr>
          <p:cNvPicPr>
            <a:picLocks noChangeAspect="1"/>
          </p:cNvPicPr>
          <p:nvPr/>
        </p:nvPicPr>
        <p:blipFill>
          <a:blip r:embed="rId2"/>
          <a:stretch>
            <a:fillRect/>
          </a:stretch>
        </p:blipFill>
        <p:spPr>
          <a:xfrm>
            <a:off x="448605" y="1004977"/>
            <a:ext cx="11294789" cy="5266386"/>
          </a:xfrm>
          <a:prstGeom prst="rect">
            <a:avLst/>
          </a:prstGeom>
        </p:spPr>
      </p:pic>
    </p:spTree>
    <p:extLst>
      <p:ext uri="{BB962C8B-B14F-4D97-AF65-F5344CB8AC3E}">
        <p14:creationId xmlns:p14="http://schemas.microsoft.com/office/powerpoint/2010/main" val="3510029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B7A52-68A8-8999-FABB-7F44BB670014}"/>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E2822D3-F647-369D-B2E9-BCA90EB9FE1A}"/>
              </a:ext>
            </a:extLst>
          </p:cNvPr>
          <p:cNvSpPr>
            <a:spLocks noGrp="1"/>
          </p:cNvSpPr>
          <p:nvPr>
            <p:ph type="title"/>
          </p:nvPr>
        </p:nvSpPr>
        <p:spPr/>
        <p:txBody>
          <a:bodyPr/>
          <a:lstStyle/>
          <a:p>
            <a:r>
              <a:rPr lang="en-US" altLang="ja-JP" b="1" dirty="0"/>
              <a:t>ELASTIC N V</a:t>
            </a:r>
            <a:endParaRPr lang="ja-JP" altLang="en-US" b="1" dirty="0"/>
          </a:p>
        </p:txBody>
      </p:sp>
      <p:sp>
        <p:nvSpPr>
          <p:cNvPr id="8" name="日付プレースホルダー 7">
            <a:extLst>
              <a:ext uri="{FF2B5EF4-FFF2-40B4-BE49-F238E27FC236}">
                <a16:creationId xmlns:a16="http://schemas.microsoft.com/office/drawing/2014/main" id="{81BCD39F-F595-4497-DE89-644A204F781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332B239-D1E6-B0E0-3277-C7EC83630507}"/>
              </a:ext>
            </a:extLst>
          </p:cNvPr>
          <p:cNvSpPr>
            <a:spLocks noGrp="1"/>
          </p:cNvSpPr>
          <p:nvPr>
            <p:ph type="sldNum" sz="quarter" idx="12"/>
          </p:nvPr>
        </p:nvSpPr>
        <p:spPr/>
        <p:txBody>
          <a:bodyPr/>
          <a:lstStyle/>
          <a:p>
            <a:fld id="{3BB876C2-8946-444B-B6D9-1B3467709539}" type="slidenum">
              <a:rPr kumimoji="1" lang="ja-JP" altLang="en-US" smtClean="0"/>
              <a:t>52</a:t>
            </a:fld>
            <a:endParaRPr kumimoji="1" lang="ja-JP" altLang="en-US" dirty="0"/>
          </a:p>
        </p:txBody>
      </p:sp>
      <p:pic>
        <p:nvPicPr>
          <p:cNvPr id="5" name="図 4">
            <a:extLst>
              <a:ext uri="{FF2B5EF4-FFF2-40B4-BE49-F238E27FC236}">
                <a16:creationId xmlns:a16="http://schemas.microsoft.com/office/drawing/2014/main" id="{FEB545F6-DA66-C149-E759-B5B923D3915E}"/>
              </a:ext>
            </a:extLst>
          </p:cNvPr>
          <p:cNvPicPr>
            <a:picLocks noChangeAspect="1"/>
          </p:cNvPicPr>
          <p:nvPr/>
        </p:nvPicPr>
        <p:blipFill>
          <a:blip r:embed="rId2"/>
          <a:stretch>
            <a:fillRect/>
          </a:stretch>
        </p:blipFill>
        <p:spPr>
          <a:xfrm>
            <a:off x="511894" y="1004977"/>
            <a:ext cx="11168212" cy="5337317"/>
          </a:xfrm>
          <a:prstGeom prst="rect">
            <a:avLst/>
          </a:prstGeom>
        </p:spPr>
      </p:pic>
    </p:spTree>
    <p:extLst>
      <p:ext uri="{BB962C8B-B14F-4D97-AF65-F5344CB8AC3E}">
        <p14:creationId xmlns:p14="http://schemas.microsoft.com/office/powerpoint/2010/main" val="2549026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4F438-E97A-5A53-6340-468994355C5B}"/>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4571C52-85C8-C088-A404-D6B6E1EFF00E}"/>
              </a:ext>
            </a:extLst>
          </p:cNvPr>
          <p:cNvSpPr>
            <a:spLocks noGrp="1"/>
          </p:cNvSpPr>
          <p:nvPr>
            <p:ph type="title"/>
          </p:nvPr>
        </p:nvSpPr>
        <p:spPr/>
        <p:txBody>
          <a:bodyPr/>
          <a:lstStyle/>
          <a:p>
            <a:r>
              <a:rPr lang="en-US" altLang="ja-JP" b="1" dirty="0"/>
              <a:t>Thoughts</a:t>
            </a:r>
            <a:endParaRPr lang="ja-JP" altLang="en-US" b="1" dirty="0"/>
          </a:p>
        </p:txBody>
      </p:sp>
      <p:sp>
        <p:nvSpPr>
          <p:cNvPr id="7" name="コンテンツ プレースホルダー 6">
            <a:extLst>
              <a:ext uri="{FF2B5EF4-FFF2-40B4-BE49-F238E27FC236}">
                <a16:creationId xmlns:a16="http://schemas.microsoft.com/office/drawing/2014/main" id="{7FE45C18-A64A-34A0-D4FE-3879FDA5E304}"/>
              </a:ext>
            </a:extLst>
          </p:cNvPr>
          <p:cNvSpPr>
            <a:spLocks noGrp="1"/>
          </p:cNvSpPr>
          <p:nvPr>
            <p:ph idx="1"/>
          </p:nvPr>
        </p:nvSpPr>
        <p:spPr>
          <a:xfrm>
            <a:off x="838200" y="1158257"/>
            <a:ext cx="10515600" cy="3095549"/>
          </a:xfrm>
        </p:spPr>
        <p:txBody>
          <a:bodyPr>
            <a:normAutofit lnSpcReduction="10000"/>
          </a:bodyPr>
          <a:lstStyle/>
          <a:p>
            <a:pPr marL="0" indent="0">
              <a:buNone/>
            </a:pPr>
            <a:r>
              <a:rPr lang="ja-JP" altLang="en-US" dirty="0"/>
              <a:t>･</a:t>
            </a:r>
            <a:r>
              <a:rPr lang="en-US" altLang="ja-JP" dirty="0"/>
              <a:t>These are merely sample stocks, but to me, it seemed like a significant position was in an upward trend.</a:t>
            </a:r>
          </a:p>
          <a:p>
            <a:pPr marL="0" indent="0">
              <a:buNone/>
            </a:pPr>
            <a:endParaRPr lang="en-US" altLang="ja-JP" dirty="0"/>
          </a:p>
          <a:p>
            <a:pPr marL="0" indent="0">
              <a:buNone/>
            </a:pPr>
            <a:r>
              <a:rPr lang="ja-JP" altLang="en-US" dirty="0"/>
              <a:t>･</a:t>
            </a:r>
            <a:r>
              <a:rPr lang="en-US" altLang="ja-JP" dirty="0"/>
              <a:t>However, as indicated by the red arrows, it cannot be confirmed whether the trades were executed at the optimal timing. Based on the information from the 13F-HR, it cannot be asserted that Numerai executed trades at the best timing and effectively pursued a concentrated investment strategy.</a:t>
            </a:r>
            <a:endParaRPr lang="ja-JP" altLang="en-US" dirty="0"/>
          </a:p>
        </p:txBody>
      </p:sp>
      <p:sp>
        <p:nvSpPr>
          <p:cNvPr id="8" name="日付プレースホルダー 7">
            <a:extLst>
              <a:ext uri="{FF2B5EF4-FFF2-40B4-BE49-F238E27FC236}">
                <a16:creationId xmlns:a16="http://schemas.microsoft.com/office/drawing/2014/main" id="{9339EB6E-7E27-6B2E-8D14-6A3F1A85A9A2}"/>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57FA201-2599-7EB6-8DAC-ED2D59AA0FE8}"/>
              </a:ext>
            </a:extLst>
          </p:cNvPr>
          <p:cNvSpPr>
            <a:spLocks noGrp="1"/>
          </p:cNvSpPr>
          <p:nvPr>
            <p:ph type="sldNum" sz="quarter" idx="12"/>
          </p:nvPr>
        </p:nvSpPr>
        <p:spPr/>
        <p:txBody>
          <a:bodyPr/>
          <a:lstStyle/>
          <a:p>
            <a:fld id="{3BB876C2-8946-444B-B6D9-1B3467709539}" type="slidenum">
              <a:rPr kumimoji="1" lang="ja-JP" altLang="en-US" smtClean="0"/>
              <a:t>53</a:t>
            </a:fld>
            <a:endParaRPr kumimoji="1" lang="ja-JP" altLang="en-US" dirty="0"/>
          </a:p>
        </p:txBody>
      </p:sp>
    </p:spTree>
    <p:extLst>
      <p:ext uri="{BB962C8B-B14F-4D97-AF65-F5344CB8AC3E}">
        <p14:creationId xmlns:p14="http://schemas.microsoft.com/office/powerpoint/2010/main" val="2366839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D4012-23F0-F87B-7560-F06CE4CFC614}"/>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B27398D5-2F8A-97EC-D4A3-9562CBEC479A}"/>
              </a:ext>
            </a:extLst>
          </p:cNvPr>
          <p:cNvSpPr>
            <a:spLocks noGrp="1"/>
          </p:cNvSpPr>
          <p:nvPr>
            <p:ph type="title"/>
          </p:nvPr>
        </p:nvSpPr>
        <p:spPr>
          <a:xfrm>
            <a:off x="1816100" y="2994774"/>
            <a:ext cx="8559800" cy="868452"/>
          </a:xfrm>
        </p:spPr>
        <p:txBody>
          <a:bodyPr>
            <a:noAutofit/>
          </a:bodyPr>
          <a:lstStyle/>
          <a:p>
            <a:pPr algn="ctr"/>
            <a:r>
              <a:rPr lang="en-US" altLang="ja-JP" sz="4000" b="1" dirty="0"/>
              <a:t>Trends in Turnover Ratio</a:t>
            </a:r>
          </a:p>
        </p:txBody>
      </p:sp>
      <p:sp>
        <p:nvSpPr>
          <p:cNvPr id="8" name="日付プレースホルダー 7">
            <a:extLst>
              <a:ext uri="{FF2B5EF4-FFF2-40B4-BE49-F238E27FC236}">
                <a16:creationId xmlns:a16="http://schemas.microsoft.com/office/drawing/2014/main" id="{21083B50-F497-BE83-DE75-88B1703B2701}"/>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1298221-08F0-66C4-35D6-2741CE698B93}"/>
              </a:ext>
            </a:extLst>
          </p:cNvPr>
          <p:cNvSpPr>
            <a:spLocks noGrp="1"/>
          </p:cNvSpPr>
          <p:nvPr>
            <p:ph type="sldNum" sz="quarter" idx="12"/>
          </p:nvPr>
        </p:nvSpPr>
        <p:spPr/>
        <p:txBody>
          <a:bodyPr/>
          <a:lstStyle/>
          <a:p>
            <a:fld id="{3BB876C2-8946-444B-B6D9-1B3467709539}" type="slidenum">
              <a:rPr kumimoji="1" lang="ja-JP" altLang="en-US" smtClean="0"/>
              <a:t>54</a:t>
            </a:fld>
            <a:endParaRPr kumimoji="1" lang="ja-JP" altLang="en-US" dirty="0"/>
          </a:p>
        </p:txBody>
      </p:sp>
    </p:spTree>
    <p:extLst>
      <p:ext uri="{BB962C8B-B14F-4D97-AF65-F5344CB8AC3E}">
        <p14:creationId xmlns:p14="http://schemas.microsoft.com/office/powerpoint/2010/main" val="1827854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2EA4E-1722-91D4-3D2E-27D425380DF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50D084B-D594-F741-5E1C-F09917C5736F}"/>
              </a:ext>
            </a:extLst>
          </p:cNvPr>
          <p:cNvSpPr>
            <a:spLocks noGrp="1"/>
          </p:cNvSpPr>
          <p:nvPr>
            <p:ph type="title"/>
          </p:nvPr>
        </p:nvSpPr>
        <p:spPr/>
        <p:txBody>
          <a:bodyPr/>
          <a:lstStyle/>
          <a:p>
            <a:r>
              <a:rPr lang="en-US" altLang="ja-JP" b="1" dirty="0"/>
              <a:t>Trends in Turnover Ratio</a:t>
            </a:r>
            <a:endParaRPr lang="ja-JP" altLang="en-US" b="1" dirty="0"/>
          </a:p>
        </p:txBody>
      </p:sp>
      <p:sp>
        <p:nvSpPr>
          <p:cNvPr id="8" name="日付プレースホルダー 7">
            <a:extLst>
              <a:ext uri="{FF2B5EF4-FFF2-40B4-BE49-F238E27FC236}">
                <a16:creationId xmlns:a16="http://schemas.microsoft.com/office/drawing/2014/main" id="{7ACB14E1-009A-478A-9F5C-AB8B6356535D}"/>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6268D7EC-C82B-00D5-25CA-1F4C16109876}"/>
              </a:ext>
            </a:extLst>
          </p:cNvPr>
          <p:cNvSpPr>
            <a:spLocks noGrp="1"/>
          </p:cNvSpPr>
          <p:nvPr>
            <p:ph type="sldNum" sz="quarter" idx="12"/>
          </p:nvPr>
        </p:nvSpPr>
        <p:spPr/>
        <p:txBody>
          <a:bodyPr/>
          <a:lstStyle/>
          <a:p>
            <a:fld id="{3BB876C2-8946-444B-B6D9-1B3467709539}" type="slidenum">
              <a:rPr kumimoji="1" lang="ja-JP" altLang="en-US" smtClean="0"/>
              <a:t>55</a:t>
            </a:fld>
            <a:endParaRPr kumimoji="1" lang="ja-JP" altLang="en-US" dirty="0"/>
          </a:p>
        </p:txBody>
      </p:sp>
      <p:pic>
        <p:nvPicPr>
          <p:cNvPr id="1026" name="Picture 2">
            <a:hlinkClick r:id="rId2"/>
            <a:extLst>
              <a:ext uri="{FF2B5EF4-FFF2-40B4-BE49-F238E27FC236}">
                <a16:creationId xmlns:a16="http://schemas.microsoft.com/office/drawing/2014/main" id="{263A1126-B178-FECF-EBA6-FC8EE574E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58" y="2806228"/>
            <a:ext cx="11560884" cy="106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028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24F96-184E-9BBD-88DC-276AE3BF9CDB}"/>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C5F69519-6D52-211A-EA1A-EC0E228A69D7}"/>
              </a:ext>
            </a:extLst>
          </p:cNvPr>
          <p:cNvSpPr>
            <a:spLocks noGrp="1"/>
          </p:cNvSpPr>
          <p:nvPr>
            <p:ph type="title"/>
          </p:nvPr>
        </p:nvSpPr>
        <p:spPr/>
        <p:txBody>
          <a:bodyPr/>
          <a:lstStyle/>
          <a:p>
            <a:r>
              <a:rPr lang="en-US" altLang="ja-JP" b="1" dirty="0"/>
              <a:t>Trends in Turnover Ratio</a:t>
            </a:r>
            <a:endParaRPr lang="ja-JP" altLang="en-US" b="1" dirty="0"/>
          </a:p>
        </p:txBody>
      </p:sp>
      <p:sp>
        <p:nvSpPr>
          <p:cNvPr id="8" name="日付プレースホルダー 7">
            <a:extLst>
              <a:ext uri="{FF2B5EF4-FFF2-40B4-BE49-F238E27FC236}">
                <a16:creationId xmlns:a16="http://schemas.microsoft.com/office/drawing/2014/main" id="{AB8AA11B-B457-7EDF-B475-AAEC9376A8E1}"/>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DE8186DC-D4F5-6F6F-5B8A-8AC298EC62A4}"/>
              </a:ext>
            </a:extLst>
          </p:cNvPr>
          <p:cNvSpPr>
            <a:spLocks noGrp="1"/>
          </p:cNvSpPr>
          <p:nvPr>
            <p:ph type="sldNum" sz="quarter" idx="12"/>
          </p:nvPr>
        </p:nvSpPr>
        <p:spPr/>
        <p:txBody>
          <a:bodyPr/>
          <a:lstStyle/>
          <a:p>
            <a:fld id="{3BB876C2-8946-444B-B6D9-1B3467709539}" type="slidenum">
              <a:rPr kumimoji="1" lang="ja-JP" altLang="en-US" smtClean="0"/>
              <a:t>56</a:t>
            </a:fld>
            <a:endParaRPr kumimoji="1" lang="ja-JP" altLang="en-US" dirty="0"/>
          </a:p>
        </p:txBody>
      </p:sp>
      <p:pic>
        <p:nvPicPr>
          <p:cNvPr id="3" name="図 2">
            <a:extLst>
              <a:ext uri="{FF2B5EF4-FFF2-40B4-BE49-F238E27FC236}">
                <a16:creationId xmlns:a16="http://schemas.microsoft.com/office/drawing/2014/main" id="{18A8C100-CB59-0643-4189-58C9B61DB86A}"/>
              </a:ext>
            </a:extLst>
          </p:cNvPr>
          <p:cNvPicPr>
            <a:picLocks noChangeAspect="1"/>
          </p:cNvPicPr>
          <p:nvPr/>
        </p:nvPicPr>
        <p:blipFill>
          <a:blip r:embed="rId2"/>
          <a:stretch>
            <a:fillRect/>
          </a:stretch>
        </p:blipFill>
        <p:spPr>
          <a:xfrm>
            <a:off x="2400246" y="4289764"/>
            <a:ext cx="7391507" cy="2568236"/>
          </a:xfrm>
          <a:prstGeom prst="rect">
            <a:avLst/>
          </a:prstGeom>
        </p:spPr>
      </p:pic>
      <p:pic>
        <p:nvPicPr>
          <p:cNvPr id="5" name="図 4">
            <a:extLst>
              <a:ext uri="{FF2B5EF4-FFF2-40B4-BE49-F238E27FC236}">
                <a16:creationId xmlns:a16="http://schemas.microsoft.com/office/drawing/2014/main" id="{6F996EEA-9FA5-A045-6892-6F2EB521C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391" y="922944"/>
            <a:ext cx="6793583" cy="3364947"/>
          </a:xfrm>
          <a:prstGeom prst="rect">
            <a:avLst/>
          </a:prstGeom>
        </p:spPr>
      </p:pic>
    </p:spTree>
    <p:extLst>
      <p:ext uri="{BB962C8B-B14F-4D97-AF65-F5344CB8AC3E}">
        <p14:creationId xmlns:p14="http://schemas.microsoft.com/office/powerpoint/2010/main" val="1219793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6E3F0-60A7-C3CF-0649-88ED2F80B145}"/>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EE7F5DB-D0CA-D03A-9A67-4595AC24E9F5}"/>
              </a:ext>
            </a:extLst>
          </p:cNvPr>
          <p:cNvSpPr>
            <a:spLocks noGrp="1"/>
          </p:cNvSpPr>
          <p:nvPr>
            <p:ph type="title"/>
          </p:nvPr>
        </p:nvSpPr>
        <p:spPr/>
        <p:txBody>
          <a:bodyPr/>
          <a:lstStyle/>
          <a:p>
            <a:r>
              <a:rPr lang="en-US" altLang="ja-JP" b="1" dirty="0"/>
              <a:t>Trends in Turnover Ratio</a:t>
            </a:r>
            <a:endParaRPr lang="ja-JP" altLang="en-US" b="1" dirty="0"/>
          </a:p>
        </p:txBody>
      </p:sp>
      <p:sp>
        <p:nvSpPr>
          <p:cNvPr id="7" name="コンテンツ プレースホルダー 6">
            <a:extLst>
              <a:ext uri="{FF2B5EF4-FFF2-40B4-BE49-F238E27FC236}">
                <a16:creationId xmlns:a16="http://schemas.microsoft.com/office/drawing/2014/main" id="{2C10E274-45F5-5D0A-CB86-68FBE5E86DD3}"/>
              </a:ext>
            </a:extLst>
          </p:cNvPr>
          <p:cNvSpPr>
            <a:spLocks noGrp="1"/>
          </p:cNvSpPr>
          <p:nvPr>
            <p:ph idx="1"/>
          </p:nvPr>
        </p:nvSpPr>
        <p:spPr>
          <a:xfrm>
            <a:off x="838200" y="866157"/>
            <a:ext cx="10515600" cy="3095549"/>
          </a:xfrm>
        </p:spPr>
        <p:txBody>
          <a:bodyPr>
            <a:normAutofit/>
          </a:bodyPr>
          <a:lstStyle/>
          <a:p>
            <a:pPr marL="0" indent="0">
              <a:buNone/>
            </a:pPr>
            <a:r>
              <a:rPr lang="en-US" altLang="ja-JP" dirty="0"/>
              <a:t>I feel that the Turnover Rate does not reflect the same strong intention of the Numerai hedge fund team as the Number of Holdings or Position Size.</a:t>
            </a:r>
            <a:endParaRPr lang="ja-JP" altLang="en-US" dirty="0"/>
          </a:p>
        </p:txBody>
      </p:sp>
      <p:sp>
        <p:nvSpPr>
          <p:cNvPr id="8" name="日付プレースホルダー 7">
            <a:extLst>
              <a:ext uri="{FF2B5EF4-FFF2-40B4-BE49-F238E27FC236}">
                <a16:creationId xmlns:a16="http://schemas.microsoft.com/office/drawing/2014/main" id="{9690B76E-437C-0A9B-368D-AEC9C1178060}"/>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C99793F2-F14C-C402-E643-A9952BB42D6C}"/>
              </a:ext>
            </a:extLst>
          </p:cNvPr>
          <p:cNvSpPr>
            <a:spLocks noGrp="1"/>
          </p:cNvSpPr>
          <p:nvPr>
            <p:ph type="sldNum" sz="quarter" idx="12"/>
          </p:nvPr>
        </p:nvSpPr>
        <p:spPr/>
        <p:txBody>
          <a:bodyPr/>
          <a:lstStyle/>
          <a:p>
            <a:fld id="{3BB876C2-8946-444B-B6D9-1B3467709539}" type="slidenum">
              <a:rPr kumimoji="1" lang="ja-JP" altLang="en-US" smtClean="0"/>
              <a:t>57</a:t>
            </a:fld>
            <a:endParaRPr kumimoji="1" lang="ja-JP" altLang="en-US" dirty="0"/>
          </a:p>
        </p:txBody>
      </p:sp>
      <p:pic>
        <p:nvPicPr>
          <p:cNvPr id="2" name="図 1">
            <a:extLst>
              <a:ext uri="{FF2B5EF4-FFF2-40B4-BE49-F238E27FC236}">
                <a16:creationId xmlns:a16="http://schemas.microsoft.com/office/drawing/2014/main" id="{2075CA1F-27F4-56F6-FDC1-F2AE10452618}"/>
              </a:ext>
            </a:extLst>
          </p:cNvPr>
          <p:cNvPicPr>
            <a:picLocks noChangeAspect="1"/>
          </p:cNvPicPr>
          <p:nvPr/>
        </p:nvPicPr>
        <p:blipFill>
          <a:blip r:embed="rId2"/>
          <a:stretch>
            <a:fillRect/>
          </a:stretch>
        </p:blipFill>
        <p:spPr>
          <a:xfrm>
            <a:off x="1480928" y="2130789"/>
            <a:ext cx="9230144" cy="4590686"/>
          </a:xfrm>
          <a:prstGeom prst="rect">
            <a:avLst/>
          </a:prstGeom>
        </p:spPr>
      </p:pic>
    </p:spTree>
    <p:extLst>
      <p:ext uri="{BB962C8B-B14F-4D97-AF65-F5344CB8AC3E}">
        <p14:creationId xmlns:p14="http://schemas.microsoft.com/office/powerpoint/2010/main" val="4078492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13DAF-257C-783B-0425-C7B7E1AB4233}"/>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5379B62A-05E5-4E6C-A009-C8B70ED20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862" y="958241"/>
            <a:ext cx="7289277" cy="5899759"/>
          </a:xfrm>
          <a:prstGeom prst="rect">
            <a:avLst/>
          </a:prstGeom>
        </p:spPr>
      </p:pic>
      <p:sp>
        <p:nvSpPr>
          <p:cNvPr id="6" name="タイトル 5">
            <a:extLst>
              <a:ext uri="{FF2B5EF4-FFF2-40B4-BE49-F238E27FC236}">
                <a16:creationId xmlns:a16="http://schemas.microsoft.com/office/drawing/2014/main" id="{723596B8-7022-FD61-D443-E6C2D2BBA2EB}"/>
              </a:ext>
            </a:extLst>
          </p:cNvPr>
          <p:cNvSpPr>
            <a:spLocks noGrp="1"/>
          </p:cNvSpPr>
          <p:nvPr>
            <p:ph type="title"/>
          </p:nvPr>
        </p:nvSpPr>
        <p:spPr/>
        <p:txBody>
          <a:bodyPr/>
          <a:lstStyle/>
          <a:p>
            <a:r>
              <a:rPr lang="en-US" altLang="ja-JP" b="1" dirty="0"/>
              <a:t>Trends in Turnover Ratio</a:t>
            </a:r>
            <a:endParaRPr lang="ja-JP" altLang="en-US" b="1" dirty="0"/>
          </a:p>
        </p:txBody>
      </p:sp>
      <p:sp>
        <p:nvSpPr>
          <p:cNvPr id="8" name="日付プレースホルダー 7">
            <a:extLst>
              <a:ext uri="{FF2B5EF4-FFF2-40B4-BE49-F238E27FC236}">
                <a16:creationId xmlns:a16="http://schemas.microsoft.com/office/drawing/2014/main" id="{0DE125DA-94FA-3696-B36E-6E925FA1146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0EE2F598-8814-8C88-0BEF-0EA37B41AC2B}"/>
              </a:ext>
            </a:extLst>
          </p:cNvPr>
          <p:cNvSpPr>
            <a:spLocks noGrp="1"/>
          </p:cNvSpPr>
          <p:nvPr>
            <p:ph type="sldNum" sz="quarter" idx="12"/>
          </p:nvPr>
        </p:nvSpPr>
        <p:spPr/>
        <p:txBody>
          <a:bodyPr/>
          <a:lstStyle/>
          <a:p>
            <a:fld id="{3BB876C2-8946-444B-B6D9-1B3467709539}" type="slidenum">
              <a:rPr kumimoji="1" lang="ja-JP" altLang="en-US" smtClean="0"/>
              <a:t>58</a:t>
            </a:fld>
            <a:endParaRPr kumimoji="1" lang="ja-JP" altLang="en-US" dirty="0"/>
          </a:p>
        </p:txBody>
      </p:sp>
      <p:sp>
        <p:nvSpPr>
          <p:cNvPr id="7" name="コンテンツ プレースホルダー 6">
            <a:extLst>
              <a:ext uri="{FF2B5EF4-FFF2-40B4-BE49-F238E27FC236}">
                <a16:creationId xmlns:a16="http://schemas.microsoft.com/office/drawing/2014/main" id="{2AAE8193-3629-B86B-072B-425F45556A4D}"/>
              </a:ext>
            </a:extLst>
          </p:cNvPr>
          <p:cNvSpPr>
            <a:spLocks noGrp="1"/>
          </p:cNvSpPr>
          <p:nvPr>
            <p:ph idx="1"/>
          </p:nvPr>
        </p:nvSpPr>
        <p:spPr>
          <a:xfrm>
            <a:off x="498835" y="3280528"/>
            <a:ext cx="6712670" cy="3148556"/>
          </a:xfrm>
        </p:spPr>
        <p:txBody>
          <a:bodyPr>
            <a:normAutofit/>
          </a:bodyPr>
          <a:lstStyle/>
          <a:p>
            <a:pPr marL="0" indent="0">
              <a:buNone/>
            </a:pPr>
            <a:r>
              <a:rPr lang="en-US" altLang="ja-JP" dirty="0"/>
              <a:t>The addition and removal of holdings are correlated with Total Holdings.</a:t>
            </a:r>
          </a:p>
          <a:p>
            <a:pPr marL="0" indent="0">
              <a:buNone/>
            </a:pPr>
            <a:r>
              <a:rPr lang="en-US" altLang="ja-JP" dirty="0"/>
              <a:t>As the total holdings change, the number of additions and removals of holdings appears to increase or decrease accordingly.</a:t>
            </a:r>
            <a:endParaRPr lang="ja-JP" altLang="en-US" dirty="0"/>
          </a:p>
        </p:txBody>
      </p:sp>
    </p:spTree>
    <p:extLst>
      <p:ext uri="{BB962C8B-B14F-4D97-AF65-F5344CB8AC3E}">
        <p14:creationId xmlns:p14="http://schemas.microsoft.com/office/powerpoint/2010/main" val="362927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2EA7-BB8B-46E9-60D2-30CD8B02F986}"/>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060DD6C-7E3B-8672-290F-26576BB9D930}"/>
              </a:ext>
            </a:extLst>
          </p:cNvPr>
          <p:cNvSpPr>
            <a:spLocks noGrp="1"/>
          </p:cNvSpPr>
          <p:nvPr>
            <p:ph type="title"/>
          </p:nvPr>
        </p:nvSpPr>
        <p:spPr/>
        <p:txBody>
          <a:bodyPr/>
          <a:lstStyle/>
          <a:p>
            <a:r>
              <a:rPr lang="en-US" altLang="ja-JP" b="1" dirty="0"/>
              <a:t>Contacts</a:t>
            </a:r>
            <a:endParaRPr lang="ja-JP" altLang="en-US" b="1" dirty="0"/>
          </a:p>
        </p:txBody>
      </p:sp>
      <p:sp>
        <p:nvSpPr>
          <p:cNvPr id="8" name="日付プレースホルダー 7">
            <a:extLst>
              <a:ext uri="{FF2B5EF4-FFF2-40B4-BE49-F238E27FC236}">
                <a16:creationId xmlns:a16="http://schemas.microsoft.com/office/drawing/2014/main" id="{E6EC1423-2FB9-61D5-C72D-24D253CA12B8}"/>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69ABD4A2-CE2D-6D66-2416-EDEAD3D1565A}"/>
              </a:ext>
            </a:extLst>
          </p:cNvPr>
          <p:cNvSpPr>
            <a:spLocks noGrp="1"/>
          </p:cNvSpPr>
          <p:nvPr>
            <p:ph type="sldNum" sz="quarter" idx="12"/>
          </p:nvPr>
        </p:nvSpPr>
        <p:spPr/>
        <p:txBody>
          <a:bodyPr/>
          <a:lstStyle/>
          <a:p>
            <a:fld id="{3BB876C2-8946-444B-B6D9-1B3467709539}" type="slidenum">
              <a:rPr kumimoji="1" lang="ja-JP" altLang="en-US" smtClean="0"/>
              <a:t>59</a:t>
            </a:fld>
            <a:endParaRPr kumimoji="1" lang="ja-JP" altLang="en-US" dirty="0"/>
          </a:p>
        </p:txBody>
      </p:sp>
      <p:sp>
        <p:nvSpPr>
          <p:cNvPr id="2" name="テキスト ボックス 1">
            <a:extLst>
              <a:ext uri="{FF2B5EF4-FFF2-40B4-BE49-F238E27FC236}">
                <a16:creationId xmlns:a16="http://schemas.microsoft.com/office/drawing/2014/main" id="{65CD58A6-5205-EB8F-FE7A-EFB4ED9B3406}"/>
              </a:ext>
            </a:extLst>
          </p:cNvPr>
          <p:cNvSpPr txBox="1"/>
          <p:nvPr/>
        </p:nvSpPr>
        <p:spPr>
          <a:xfrm>
            <a:off x="2948026" y="4933442"/>
            <a:ext cx="184731" cy="369332"/>
          </a:xfrm>
          <a:prstGeom prst="rect">
            <a:avLst/>
          </a:prstGeom>
          <a:noFill/>
        </p:spPr>
        <p:txBody>
          <a:bodyPr wrap="none" rtlCol="0">
            <a:spAutoFit/>
          </a:bodyPr>
          <a:lstStyle/>
          <a:p>
            <a:endParaRPr kumimoji="1" lang="ja-JP" altLang="en-US" dirty="0"/>
          </a:p>
        </p:txBody>
      </p:sp>
      <p:sp>
        <p:nvSpPr>
          <p:cNvPr id="17" name="テキスト ボックス 16">
            <a:extLst>
              <a:ext uri="{FF2B5EF4-FFF2-40B4-BE49-F238E27FC236}">
                <a16:creationId xmlns:a16="http://schemas.microsoft.com/office/drawing/2014/main" id="{362FD14E-4056-04F3-0ED6-F7E8398430BE}"/>
              </a:ext>
            </a:extLst>
          </p:cNvPr>
          <p:cNvSpPr txBox="1"/>
          <p:nvPr/>
        </p:nvSpPr>
        <p:spPr>
          <a:xfrm>
            <a:off x="1153972" y="1555226"/>
            <a:ext cx="9884055" cy="2677656"/>
          </a:xfrm>
          <a:prstGeom prst="rect">
            <a:avLst/>
          </a:prstGeom>
          <a:noFill/>
        </p:spPr>
        <p:txBody>
          <a:bodyPr wrap="square">
            <a:spAutoFit/>
          </a:bodyPr>
          <a:lstStyle/>
          <a:p>
            <a:r>
              <a:rPr lang="en-US" altLang="ja-JP" sz="2400" dirty="0"/>
              <a:t>LinkedIn:	Kei Sanada</a:t>
            </a:r>
            <a:r>
              <a:rPr lang="ja-JP" altLang="en-US" sz="2400" dirty="0"/>
              <a:t> </a:t>
            </a:r>
            <a:r>
              <a:rPr lang="en-US" altLang="ja-JP" sz="2400" dirty="0"/>
              <a:t>	</a:t>
            </a:r>
            <a:r>
              <a:rPr lang="en-US" altLang="ja-JP" sz="2400" dirty="0">
                <a:hlinkClick r:id="rId2"/>
              </a:rPr>
              <a:t>https://www.linkedin.com/in/kei-sanada/</a:t>
            </a:r>
            <a:endParaRPr lang="en-US" altLang="ja-JP" sz="2400" dirty="0"/>
          </a:p>
          <a:p>
            <a:r>
              <a:rPr lang="en-US" altLang="ja-JP" sz="2400" dirty="0"/>
              <a:t>X (Twitter): 	@sdk7777</a:t>
            </a:r>
          </a:p>
          <a:p>
            <a:endParaRPr lang="en-US" altLang="ja-JP" sz="2400" dirty="0"/>
          </a:p>
          <a:p>
            <a:endParaRPr lang="en-US" altLang="ja-JP" sz="2400" dirty="0"/>
          </a:p>
          <a:p>
            <a:pPr lvl="1"/>
            <a:r>
              <a:rPr lang="en-US" altLang="ja-JP" sz="2400" dirty="0"/>
              <a:t>Addition: </a:t>
            </a:r>
          </a:p>
          <a:p>
            <a:pPr lvl="1"/>
            <a:r>
              <a:rPr lang="en-US" altLang="ja-JP" sz="2400" dirty="0"/>
              <a:t>The new 13F-HR of Numerai was announced on May 15.</a:t>
            </a:r>
          </a:p>
          <a:p>
            <a:pPr lvl="1"/>
            <a:r>
              <a:rPr lang="en-US" altLang="ja-JP" sz="2400" dirty="0"/>
              <a:t>I will also summarize it in my blog. </a:t>
            </a:r>
            <a:r>
              <a:rPr lang="en-US" altLang="ja-JP" sz="2400" dirty="0">
                <a:hlinkClick r:id="rId3"/>
              </a:rPr>
              <a:t>https://mq-1.blogspot.com</a:t>
            </a:r>
            <a:endParaRPr lang="en-US" altLang="ja-JP" sz="2400" dirty="0"/>
          </a:p>
        </p:txBody>
      </p:sp>
    </p:spTree>
    <p:extLst>
      <p:ext uri="{BB962C8B-B14F-4D97-AF65-F5344CB8AC3E}">
        <p14:creationId xmlns:p14="http://schemas.microsoft.com/office/powerpoint/2010/main" val="4220473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0087A-C86B-C392-F3CE-7DB2BC4C0C19}"/>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AF5B7F5-732F-C288-A50D-3D1C9E32BF8D}"/>
              </a:ext>
            </a:extLst>
          </p:cNvPr>
          <p:cNvSpPr>
            <a:spLocks noGrp="1"/>
          </p:cNvSpPr>
          <p:nvPr>
            <p:ph type="title"/>
          </p:nvPr>
        </p:nvSpPr>
        <p:spPr/>
        <p:txBody>
          <a:bodyPr vert="horz" lIns="91440" tIns="45720" rIns="91440" bIns="45720" rtlCol="0" anchor="ctr">
            <a:normAutofit/>
          </a:bodyPr>
          <a:lstStyle/>
          <a:p>
            <a:r>
              <a:rPr lang="en-US" altLang="ja-JP" b="1" dirty="0"/>
              <a:t>Numerai and Stakeholders</a:t>
            </a:r>
            <a:endParaRPr lang="ja-JP" altLang="en-US" b="1" dirty="0"/>
          </a:p>
        </p:txBody>
      </p:sp>
      <p:pic>
        <p:nvPicPr>
          <p:cNvPr id="3" name="コンテンツ プレースホルダー 2">
            <a:extLst>
              <a:ext uri="{FF2B5EF4-FFF2-40B4-BE49-F238E27FC236}">
                <a16:creationId xmlns:a16="http://schemas.microsoft.com/office/drawing/2014/main" id="{E467AC56-B570-2114-A7F6-9B7F2F29A05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40467" y="1000973"/>
            <a:ext cx="8170377" cy="5247621"/>
          </a:xfrm>
        </p:spPr>
      </p:pic>
      <p:sp>
        <p:nvSpPr>
          <p:cNvPr id="8" name="日付プレースホルダー 7">
            <a:extLst>
              <a:ext uri="{FF2B5EF4-FFF2-40B4-BE49-F238E27FC236}">
                <a16:creationId xmlns:a16="http://schemas.microsoft.com/office/drawing/2014/main" id="{CFE222B4-ADA3-87EB-11D5-38577EFCEC7D}"/>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CE401DED-585F-0B20-AED0-3C7365279472}"/>
              </a:ext>
            </a:extLst>
          </p:cNvPr>
          <p:cNvSpPr>
            <a:spLocks noGrp="1"/>
          </p:cNvSpPr>
          <p:nvPr>
            <p:ph type="sldNum" sz="quarter" idx="12"/>
          </p:nvPr>
        </p:nvSpPr>
        <p:spPr/>
        <p:txBody>
          <a:bodyPr/>
          <a:lstStyle/>
          <a:p>
            <a:fld id="{3BB876C2-8946-444B-B6D9-1B3467709539}" type="slidenum">
              <a:rPr kumimoji="1" lang="ja-JP" altLang="en-US" smtClean="0"/>
              <a:t>6</a:t>
            </a:fld>
            <a:endParaRPr kumimoji="1" lang="ja-JP" altLang="en-US" dirty="0"/>
          </a:p>
        </p:txBody>
      </p:sp>
      <p:sp>
        <p:nvSpPr>
          <p:cNvPr id="4" name="テキスト ボックス 3">
            <a:extLst>
              <a:ext uri="{FF2B5EF4-FFF2-40B4-BE49-F238E27FC236}">
                <a16:creationId xmlns:a16="http://schemas.microsoft.com/office/drawing/2014/main" id="{82114784-C764-3D03-AA1E-CC0FE8DAFAEE}"/>
              </a:ext>
            </a:extLst>
          </p:cNvPr>
          <p:cNvSpPr txBox="1"/>
          <p:nvPr/>
        </p:nvSpPr>
        <p:spPr>
          <a:xfrm>
            <a:off x="2010811" y="6244590"/>
            <a:ext cx="8261902" cy="600164"/>
          </a:xfrm>
          <a:prstGeom prst="rect">
            <a:avLst/>
          </a:prstGeom>
          <a:noFill/>
        </p:spPr>
        <p:txBody>
          <a:bodyPr wrap="square" rtlCol="0">
            <a:spAutoFit/>
          </a:bodyPr>
          <a:lstStyle/>
          <a:p>
            <a:r>
              <a:rPr kumimoji="1" lang="en-US" altLang="ja-JP" sz="1100" dirty="0"/>
              <a:t>Numerai Tournament</a:t>
            </a:r>
            <a:r>
              <a:rPr kumimoji="1" lang="ja-JP" altLang="en-US" sz="1100" dirty="0"/>
              <a:t>　</a:t>
            </a:r>
            <a:r>
              <a:rPr kumimoji="1" lang="en-US" altLang="ja-JP" sz="1100" dirty="0"/>
              <a:t>Scoring</a:t>
            </a:r>
            <a:r>
              <a:rPr kumimoji="1" lang="ja-JP" altLang="en-US" sz="1100" dirty="0"/>
              <a:t>　</a:t>
            </a:r>
            <a:r>
              <a:rPr kumimoji="1" lang="en-US" altLang="ja-JP" sz="1100" dirty="0"/>
              <a:t>True Contribution (TC)</a:t>
            </a:r>
          </a:p>
          <a:p>
            <a:r>
              <a:rPr kumimoji="1" lang="en-US" altLang="ja-JP" sz="1100" dirty="0">
                <a:hlinkClick r:id="rId4"/>
              </a:rPr>
              <a:t>https://docs.numer.ai/numerai-tournament/scoring/true-contribution-tc</a:t>
            </a:r>
            <a:endParaRPr kumimoji="1" lang="en-US" altLang="ja-JP" sz="1100" dirty="0"/>
          </a:p>
          <a:p>
            <a:r>
              <a:rPr lang="en-US" altLang="ja-JP" sz="1100" dirty="0"/>
              <a:t>True Contribution (TC) is currently not in use.</a:t>
            </a:r>
            <a:endParaRPr kumimoji="1" lang="ja-JP" altLang="en-US" sz="1100" dirty="0"/>
          </a:p>
        </p:txBody>
      </p:sp>
      <p:sp>
        <p:nvSpPr>
          <p:cNvPr id="2" name="四角形: 角を丸くする 1">
            <a:extLst>
              <a:ext uri="{FF2B5EF4-FFF2-40B4-BE49-F238E27FC236}">
                <a16:creationId xmlns:a16="http://schemas.microsoft.com/office/drawing/2014/main" id="{540F51FD-5AFA-1CAE-4C1D-8460F1D038E3}"/>
              </a:ext>
            </a:extLst>
          </p:cNvPr>
          <p:cNvSpPr/>
          <p:nvPr/>
        </p:nvSpPr>
        <p:spPr>
          <a:xfrm>
            <a:off x="2116667" y="1075268"/>
            <a:ext cx="7967133" cy="1600200"/>
          </a:xfrm>
          <a:custGeom>
            <a:avLst/>
            <a:gdLst>
              <a:gd name="connsiteX0" fmla="*/ 0 w 7967133"/>
              <a:gd name="connsiteY0" fmla="*/ 266705 h 1600200"/>
              <a:gd name="connsiteX1" fmla="*/ 266705 w 7967133"/>
              <a:gd name="connsiteY1" fmla="*/ 0 h 1600200"/>
              <a:gd name="connsiteX2" fmla="*/ 987204 w 7967133"/>
              <a:gd name="connsiteY2" fmla="*/ 0 h 1600200"/>
              <a:gd name="connsiteX3" fmla="*/ 1484692 w 7967133"/>
              <a:gd name="connsiteY3" fmla="*/ 0 h 1600200"/>
              <a:gd name="connsiteX4" fmla="*/ 1907842 w 7967133"/>
              <a:gd name="connsiteY4" fmla="*/ 0 h 1600200"/>
              <a:gd name="connsiteX5" fmla="*/ 2554004 w 7967133"/>
              <a:gd name="connsiteY5" fmla="*/ 0 h 1600200"/>
              <a:gd name="connsiteX6" fmla="*/ 3051492 w 7967133"/>
              <a:gd name="connsiteY6" fmla="*/ 0 h 1600200"/>
              <a:gd name="connsiteX7" fmla="*/ 3771991 w 7967133"/>
              <a:gd name="connsiteY7" fmla="*/ 0 h 1600200"/>
              <a:gd name="connsiteX8" fmla="*/ 4195142 w 7967133"/>
              <a:gd name="connsiteY8" fmla="*/ 0 h 1600200"/>
              <a:gd name="connsiteX9" fmla="*/ 4915641 w 7967133"/>
              <a:gd name="connsiteY9" fmla="*/ 0 h 1600200"/>
              <a:gd name="connsiteX10" fmla="*/ 5264454 w 7967133"/>
              <a:gd name="connsiteY10" fmla="*/ 0 h 1600200"/>
              <a:gd name="connsiteX11" fmla="*/ 5836279 w 7967133"/>
              <a:gd name="connsiteY11" fmla="*/ 0 h 1600200"/>
              <a:gd name="connsiteX12" fmla="*/ 6408104 w 7967133"/>
              <a:gd name="connsiteY12" fmla="*/ 0 h 1600200"/>
              <a:gd name="connsiteX13" fmla="*/ 6905591 w 7967133"/>
              <a:gd name="connsiteY13" fmla="*/ 0 h 1600200"/>
              <a:gd name="connsiteX14" fmla="*/ 7700428 w 7967133"/>
              <a:gd name="connsiteY14" fmla="*/ 0 h 1600200"/>
              <a:gd name="connsiteX15" fmla="*/ 7967133 w 7967133"/>
              <a:gd name="connsiteY15" fmla="*/ 266705 h 1600200"/>
              <a:gd name="connsiteX16" fmla="*/ 7967133 w 7967133"/>
              <a:gd name="connsiteY16" fmla="*/ 800100 h 1600200"/>
              <a:gd name="connsiteX17" fmla="*/ 7967133 w 7967133"/>
              <a:gd name="connsiteY17" fmla="*/ 1333495 h 1600200"/>
              <a:gd name="connsiteX18" fmla="*/ 7700428 w 7967133"/>
              <a:gd name="connsiteY18" fmla="*/ 1600200 h 1600200"/>
              <a:gd name="connsiteX19" fmla="*/ 7351615 w 7967133"/>
              <a:gd name="connsiteY19" fmla="*/ 1600200 h 1600200"/>
              <a:gd name="connsiteX20" fmla="*/ 6631116 w 7967133"/>
              <a:gd name="connsiteY20" fmla="*/ 1600200 h 1600200"/>
              <a:gd name="connsiteX21" fmla="*/ 6059291 w 7967133"/>
              <a:gd name="connsiteY21" fmla="*/ 1600200 h 1600200"/>
              <a:gd name="connsiteX22" fmla="*/ 5636140 w 7967133"/>
              <a:gd name="connsiteY22" fmla="*/ 1600200 h 1600200"/>
              <a:gd name="connsiteX23" fmla="*/ 5064315 w 7967133"/>
              <a:gd name="connsiteY23" fmla="*/ 1600200 h 1600200"/>
              <a:gd name="connsiteX24" fmla="*/ 4715502 w 7967133"/>
              <a:gd name="connsiteY24" fmla="*/ 1600200 h 1600200"/>
              <a:gd name="connsiteX25" fmla="*/ 4366689 w 7967133"/>
              <a:gd name="connsiteY25" fmla="*/ 1600200 h 1600200"/>
              <a:gd name="connsiteX26" fmla="*/ 3794864 w 7967133"/>
              <a:gd name="connsiteY26" fmla="*/ 1600200 h 1600200"/>
              <a:gd name="connsiteX27" fmla="*/ 3371714 w 7967133"/>
              <a:gd name="connsiteY27" fmla="*/ 1600200 h 1600200"/>
              <a:gd name="connsiteX28" fmla="*/ 2725552 w 7967133"/>
              <a:gd name="connsiteY28" fmla="*/ 1600200 h 1600200"/>
              <a:gd name="connsiteX29" fmla="*/ 2302401 w 7967133"/>
              <a:gd name="connsiteY29" fmla="*/ 1600200 h 1600200"/>
              <a:gd name="connsiteX30" fmla="*/ 1656239 w 7967133"/>
              <a:gd name="connsiteY30" fmla="*/ 1600200 h 1600200"/>
              <a:gd name="connsiteX31" fmla="*/ 1307426 w 7967133"/>
              <a:gd name="connsiteY31" fmla="*/ 1600200 h 1600200"/>
              <a:gd name="connsiteX32" fmla="*/ 266705 w 7967133"/>
              <a:gd name="connsiteY32" fmla="*/ 1600200 h 1600200"/>
              <a:gd name="connsiteX33" fmla="*/ 0 w 7967133"/>
              <a:gd name="connsiteY33" fmla="*/ 1333495 h 1600200"/>
              <a:gd name="connsiteX34" fmla="*/ 0 w 7967133"/>
              <a:gd name="connsiteY34" fmla="*/ 800100 h 1600200"/>
              <a:gd name="connsiteX35" fmla="*/ 0 w 7967133"/>
              <a:gd name="connsiteY35" fmla="*/ 266705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67133" h="1600200" extrusionOk="0">
                <a:moveTo>
                  <a:pt x="0" y="266705"/>
                </a:moveTo>
                <a:cubicBezTo>
                  <a:pt x="-13280" y="111217"/>
                  <a:pt x="115491" y="1470"/>
                  <a:pt x="266705" y="0"/>
                </a:cubicBezTo>
                <a:cubicBezTo>
                  <a:pt x="537425" y="-54134"/>
                  <a:pt x="761993" y="8427"/>
                  <a:pt x="987204" y="0"/>
                </a:cubicBezTo>
                <a:cubicBezTo>
                  <a:pt x="1212415" y="-8427"/>
                  <a:pt x="1265761" y="31401"/>
                  <a:pt x="1484692" y="0"/>
                </a:cubicBezTo>
                <a:cubicBezTo>
                  <a:pt x="1703623" y="-31401"/>
                  <a:pt x="1722616" y="33308"/>
                  <a:pt x="1907842" y="0"/>
                </a:cubicBezTo>
                <a:cubicBezTo>
                  <a:pt x="2093068" y="-33308"/>
                  <a:pt x="2330034" y="57707"/>
                  <a:pt x="2554004" y="0"/>
                </a:cubicBezTo>
                <a:cubicBezTo>
                  <a:pt x="2777974" y="-57707"/>
                  <a:pt x="2870188" y="16477"/>
                  <a:pt x="3051492" y="0"/>
                </a:cubicBezTo>
                <a:cubicBezTo>
                  <a:pt x="3232796" y="-16477"/>
                  <a:pt x="3457266" y="7339"/>
                  <a:pt x="3771991" y="0"/>
                </a:cubicBezTo>
                <a:cubicBezTo>
                  <a:pt x="4086716" y="-7339"/>
                  <a:pt x="4066532" y="32901"/>
                  <a:pt x="4195142" y="0"/>
                </a:cubicBezTo>
                <a:cubicBezTo>
                  <a:pt x="4323752" y="-32901"/>
                  <a:pt x="4555588" y="57537"/>
                  <a:pt x="4915641" y="0"/>
                </a:cubicBezTo>
                <a:cubicBezTo>
                  <a:pt x="5275694" y="-57537"/>
                  <a:pt x="5176384" y="38495"/>
                  <a:pt x="5264454" y="0"/>
                </a:cubicBezTo>
                <a:cubicBezTo>
                  <a:pt x="5352524" y="-38495"/>
                  <a:pt x="5706132" y="60701"/>
                  <a:pt x="5836279" y="0"/>
                </a:cubicBezTo>
                <a:cubicBezTo>
                  <a:pt x="5966426" y="-60701"/>
                  <a:pt x="6266323" y="12566"/>
                  <a:pt x="6408104" y="0"/>
                </a:cubicBezTo>
                <a:cubicBezTo>
                  <a:pt x="6549885" y="-12566"/>
                  <a:pt x="6685842" y="25183"/>
                  <a:pt x="6905591" y="0"/>
                </a:cubicBezTo>
                <a:cubicBezTo>
                  <a:pt x="7125340" y="-25183"/>
                  <a:pt x="7538565" y="58023"/>
                  <a:pt x="7700428" y="0"/>
                </a:cubicBezTo>
                <a:cubicBezTo>
                  <a:pt x="7851657" y="-4881"/>
                  <a:pt x="7934715" y="106876"/>
                  <a:pt x="7967133" y="266705"/>
                </a:cubicBezTo>
                <a:cubicBezTo>
                  <a:pt x="8000550" y="468244"/>
                  <a:pt x="7954642" y="602079"/>
                  <a:pt x="7967133" y="800100"/>
                </a:cubicBezTo>
                <a:cubicBezTo>
                  <a:pt x="7979624" y="998121"/>
                  <a:pt x="7948892" y="1090258"/>
                  <a:pt x="7967133" y="1333495"/>
                </a:cubicBezTo>
                <a:cubicBezTo>
                  <a:pt x="7954307" y="1442209"/>
                  <a:pt x="7870710" y="1595531"/>
                  <a:pt x="7700428" y="1600200"/>
                </a:cubicBezTo>
                <a:cubicBezTo>
                  <a:pt x="7575365" y="1604329"/>
                  <a:pt x="7422623" y="1566585"/>
                  <a:pt x="7351615" y="1600200"/>
                </a:cubicBezTo>
                <a:cubicBezTo>
                  <a:pt x="7280607" y="1633815"/>
                  <a:pt x="6887705" y="1584928"/>
                  <a:pt x="6631116" y="1600200"/>
                </a:cubicBezTo>
                <a:cubicBezTo>
                  <a:pt x="6374527" y="1615472"/>
                  <a:pt x="6302422" y="1549312"/>
                  <a:pt x="6059291" y="1600200"/>
                </a:cubicBezTo>
                <a:cubicBezTo>
                  <a:pt x="5816160" y="1651088"/>
                  <a:pt x="5788829" y="1561374"/>
                  <a:pt x="5636140" y="1600200"/>
                </a:cubicBezTo>
                <a:cubicBezTo>
                  <a:pt x="5483451" y="1639026"/>
                  <a:pt x="5316504" y="1574089"/>
                  <a:pt x="5064315" y="1600200"/>
                </a:cubicBezTo>
                <a:cubicBezTo>
                  <a:pt x="4812127" y="1626311"/>
                  <a:pt x="4817568" y="1575796"/>
                  <a:pt x="4715502" y="1600200"/>
                </a:cubicBezTo>
                <a:cubicBezTo>
                  <a:pt x="4613436" y="1624604"/>
                  <a:pt x="4466608" y="1587092"/>
                  <a:pt x="4366689" y="1600200"/>
                </a:cubicBezTo>
                <a:cubicBezTo>
                  <a:pt x="4266770" y="1613308"/>
                  <a:pt x="3939225" y="1548200"/>
                  <a:pt x="3794864" y="1600200"/>
                </a:cubicBezTo>
                <a:cubicBezTo>
                  <a:pt x="3650504" y="1652200"/>
                  <a:pt x="3485827" y="1592063"/>
                  <a:pt x="3371714" y="1600200"/>
                </a:cubicBezTo>
                <a:cubicBezTo>
                  <a:pt x="3257601" y="1608337"/>
                  <a:pt x="2989133" y="1570931"/>
                  <a:pt x="2725552" y="1600200"/>
                </a:cubicBezTo>
                <a:cubicBezTo>
                  <a:pt x="2461971" y="1629469"/>
                  <a:pt x="2498895" y="1560025"/>
                  <a:pt x="2302401" y="1600200"/>
                </a:cubicBezTo>
                <a:cubicBezTo>
                  <a:pt x="2105907" y="1640375"/>
                  <a:pt x="1917348" y="1587941"/>
                  <a:pt x="1656239" y="1600200"/>
                </a:cubicBezTo>
                <a:cubicBezTo>
                  <a:pt x="1395130" y="1612459"/>
                  <a:pt x="1447595" y="1564221"/>
                  <a:pt x="1307426" y="1600200"/>
                </a:cubicBezTo>
                <a:cubicBezTo>
                  <a:pt x="1167257" y="1636179"/>
                  <a:pt x="540920" y="1531770"/>
                  <a:pt x="266705" y="1600200"/>
                </a:cubicBezTo>
                <a:cubicBezTo>
                  <a:pt x="147629" y="1626369"/>
                  <a:pt x="21227" y="1468101"/>
                  <a:pt x="0" y="1333495"/>
                </a:cubicBezTo>
                <a:cubicBezTo>
                  <a:pt x="-8932" y="1155517"/>
                  <a:pt x="771" y="938023"/>
                  <a:pt x="0" y="800100"/>
                </a:cubicBezTo>
                <a:cubicBezTo>
                  <a:pt x="-771" y="662177"/>
                  <a:pt x="46617" y="422369"/>
                  <a:pt x="0" y="266705"/>
                </a:cubicBezTo>
                <a:close/>
              </a:path>
            </a:pathLst>
          </a:custGeom>
          <a:noFill/>
          <a:ln w="3492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2F7FF6C-6122-35C8-418F-EA214F649952}"/>
              </a:ext>
            </a:extLst>
          </p:cNvPr>
          <p:cNvSpPr txBox="1"/>
          <p:nvPr/>
        </p:nvSpPr>
        <p:spPr>
          <a:xfrm>
            <a:off x="2174341" y="1083555"/>
            <a:ext cx="1704313" cy="400110"/>
          </a:xfrm>
          <a:prstGeom prst="rect">
            <a:avLst/>
          </a:prstGeom>
          <a:noFill/>
        </p:spPr>
        <p:txBody>
          <a:bodyPr wrap="none" rtlCol="0">
            <a:spAutoFit/>
          </a:bodyPr>
          <a:lstStyle/>
          <a:p>
            <a:r>
              <a:rPr lang="en-US" altLang="ja-JP" sz="2000" b="1" dirty="0">
                <a:solidFill>
                  <a:srgbClr val="FF0000"/>
                </a:solidFill>
              </a:rPr>
              <a:t>C</a:t>
            </a:r>
            <a:r>
              <a:rPr kumimoji="1" lang="en-US" altLang="ja-JP" sz="2000" b="1" dirty="0">
                <a:solidFill>
                  <a:srgbClr val="FF0000"/>
                </a:solidFill>
              </a:rPr>
              <a:t>ontestant</a:t>
            </a:r>
            <a:r>
              <a:rPr lang="en-US" altLang="ja-JP" sz="2000" b="1" dirty="0">
                <a:solidFill>
                  <a:srgbClr val="FF0000"/>
                </a:solidFill>
              </a:rPr>
              <a:t>s</a:t>
            </a:r>
            <a:endParaRPr kumimoji="1" lang="ja-JP" altLang="en-US" sz="2000" b="1" dirty="0">
              <a:solidFill>
                <a:srgbClr val="FF0000"/>
              </a:solidFill>
            </a:endParaRPr>
          </a:p>
        </p:txBody>
      </p:sp>
      <p:sp>
        <p:nvSpPr>
          <p:cNvPr id="7" name="四角形: 角を丸くする 6">
            <a:extLst>
              <a:ext uri="{FF2B5EF4-FFF2-40B4-BE49-F238E27FC236}">
                <a16:creationId xmlns:a16="http://schemas.microsoft.com/office/drawing/2014/main" id="{92C450B8-D034-D3DE-CADD-9993BA208644}"/>
              </a:ext>
            </a:extLst>
          </p:cNvPr>
          <p:cNvSpPr/>
          <p:nvPr/>
        </p:nvSpPr>
        <p:spPr>
          <a:xfrm>
            <a:off x="2091268" y="2904070"/>
            <a:ext cx="4913526" cy="3232763"/>
          </a:xfrm>
          <a:custGeom>
            <a:avLst/>
            <a:gdLst>
              <a:gd name="connsiteX0" fmla="*/ 0 w 4913526"/>
              <a:gd name="connsiteY0" fmla="*/ 538805 h 3232763"/>
              <a:gd name="connsiteX1" fmla="*/ 538805 w 4913526"/>
              <a:gd name="connsiteY1" fmla="*/ 0 h 3232763"/>
              <a:gd name="connsiteX2" fmla="*/ 1163511 w 4913526"/>
              <a:gd name="connsiteY2" fmla="*/ 0 h 3232763"/>
              <a:gd name="connsiteX3" fmla="*/ 1673140 w 4913526"/>
              <a:gd name="connsiteY3" fmla="*/ 0 h 3232763"/>
              <a:gd name="connsiteX4" fmla="*/ 2144410 w 4913526"/>
              <a:gd name="connsiteY4" fmla="*/ 0 h 3232763"/>
              <a:gd name="connsiteX5" fmla="*/ 2730757 w 4913526"/>
              <a:gd name="connsiteY5" fmla="*/ 0 h 3232763"/>
              <a:gd name="connsiteX6" fmla="*/ 3240386 w 4913526"/>
              <a:gd name="connsiteY6" fmla="*/ 0 h 3232763"/>
              <a:gd name="connsiteX7" fmla="*/ 3865092 w 4913526"/>
              <a:gd name="connsiteY7" fmla="*/ 0 h 3232763"/>
              <a:gd name="connsiteX8" fmla="*/ 4374721 w 4913526"/>
              <a:gd name="connsiteY8" fmla="*/ 0 h 3232763"/>
              <a:gd name="connsiteX9" fmla="*/ 4913526 w 4913526"/>
              <a:gd name="connsiteY9" fmla="*/ 538805 h 3232763"/>
              <a:gd name="connsiteX10" fmla="*/ 4913526 w 4913526"/>
              <a:gd name="connsiteY10" fmla="*/ 1034490 h 3232763"/>
              <a:gd name="connsiteX11" fmla="*/ 4913526 w 4913526"/>
              <a:gd name="connsiteY11" fmla="*/ 1573278 h 3232763"/>
              <a:gd name="connsiteX12" fmla="*/ 4913526 w 4913526"/>
              <a:gd name="connsiteY12" fmla="*/ 2090515 h 3232763"/>
              <a:gd name="connsiteX13" fmla="*/ 4913526 w 4913526"/>
              <a:gd name="connsiteY13" fmla="*/ 2693958 h 3232763"/>
              <a:gd name="connsiteX14" fmla="*/ 4374721 w 4913526"/>
              <a:gd name="connsiteY14" fmla="*/ 3232763 h 3232763"/>
              <a:gd name="connsiteX15" fmla="*/ 3826733 w 4913526"/>
              <a:gd name="connsiteY15" fmla="*/ 3232763 h 3232763"/>
              <a:gd name="connsiteX16" fmla="*/ 3202027 w 4913526"/>
              <a:gd name="connsiteY16" fmla="*/ 3232763 h 3232763"/>
              <a:gd name="connsiteX17" fmla="*/ 2654039 w 4913526"/>
              <a:gd name="connsiteY17" fmla="*/ 3232763 h 3232763"/>
              <a:gd name="connsiteX18" fmla="*/ 2221128 w 4913526"/>
              <a:gd name="connsiteY18" fmla="*/ 3232763 h 3232763"/>
              <a:gd name="connsiteX19" fmla="*/ 1749858 w 4913526"/>
              <a:gd name="connsiteY19" fmla="*/ 3232763 h 3232763"/>
              <a:gd name="connsiteX20" fmla="*/ 1125152 w 4913526"/>
              <a:gd name="connsiteY20" fmla="*/ 3232763 h 3232763"/>
              <a:gd name="connsiteX21" fmla="*/ 538805 w 4913526"/>
              <a:gd name="connsiteY21" fmla="*/ 3232763 h 3232763"/>
              <a:gd name="connsiteX22" fmla="*/ 0 w 4913526"/>
              <a:gd name="connsiteY22" fmla="*/ 2693958 h 3232763"/>
              <a:gd name="connsiteX23" fmla="*/ 0 w 4913526"/>
              <a:gd name="connsiteY23" fmla="*/ 2133618 h 3232763"/>
              <a:gd name="connsiteX24" fmla="*/ 0 w 4913526"/>
              <a:gd name="connsiteY24" fmla="*/ 1659485 h 3232763"/>
              <a:gd name="connsiteX25" fmla="*/ 0 w 4913526"/>
              <a:gd name="connsiteY25" fmla="*/ 1120696 h 3232763"/>
              <a:gd name="connsiteX26" fmla="*/ 0 w 4913526"/>
              <a:gd name="connsiteY26" fmla="*/ 538805 h 323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13526" h="3232763" extrusionOk="0">
                <a:moveTo>
                  <a:pt x="0" y="538805"/>
                </a:moveTo>
                <a:cubicBezTo>
                  <a:pt x="-50056" y="210355"/>
                  <a:pt x="193863" y="17778"/>
                  <a:pt x="538805" y="0"/>
                </a:cubicBezTo>
                <a:cubicBezTo>
                  <a:pt x="753070" y="-55036"/>
                  <a:pt x="893330" y="3880"/>
                  <a:pt x="1163511" y="0"/>
                </a:cubicBezTo>
                <a:cubicBezTo>
                  <a:pt x="1433692" y="-3880"/>
                  <a:pt x="1462958" y="1487"/>
                  <a:pt x="1673140" y="0"/>
                </a:cubicBezTo>
                <a:cubicBezTo>
                  <a:pt x="1883322" y="-1487"/>
                  <a:pt x="1994938" y="30957"/>
                  <a:pt x="2144410" y="0"/>
                </a:cubicBezTo>
                <a:cubicBezTo>
                  <a:pt x="2293882" y="-30957"/>
                  <a:pt x="2468340" y="34308"/>
                  <a:pt x="2730757" y="0"/>
                </a:cubicBezTo>
                <a:cubicBezTo>
                  <a:pt x="2993174" y="-34308"/>
                  <a:pt x="3008787" y="3397"/>
                  <a:pt x="3240386" y="0"/>
                </a:cubicBezTo>
                <a:cubicBezTo>
                  <a:pt x="3471985" y="-3397"/>
                  <a:pt x="3566524" y="62782"/>
                  <a:pt x="3865092" y="0"/>
                </a:cubicBezTo>
                <a:cubicBezTo>
                  <a:pt x="4163660" y="-62782"/>
                  <a:pt x="4245940" y="42167"/>
                  <a:pt x="4374721" y="0"/>
                </a:cubicBezTo>
                <a:cubicBezTo>
                  <a:pt x="4654028" y="30218"/>
                  <a:pt x="4859363" y="178409"/>
                  <a:pt x="4913526" y="538805"/>
                </a:cubicBezTo>
                <a:cubicBezTo>
                  <a:pt x="4927637" y="643336"/>
                  <a:pt x="4856691" y="804566"/>
                  <a:pt x="4913526" y="1034490"/>
                </a:cubicBezTo>
                <a:cubicBezTo>
                  <a:pt x="4970361" y="1264414"/>
                  <a:pt x="4877020" y="1355224"/>
                  <a:pt x="4913526" y="1573278"/>
                </a:cubicBezTo>
                <a:cubicBezTo>
                  <a:pt x="4950032" y="1791332"/>
                  <a:pt x="4909693" y="1961950"/>
                  <a:pt x="4913526" y="2090515"/>
                </a:cubicBezTo>
                <a:cubicBezTo>
                  <a:pt x="4917359" y="2219080"/>
                  <a:pt x="4889592" y="2401611"/>
                  <a:pt x="4913526" y="2693958"/>
                </a:cubicBezTo>
                <a:cubicBezTo>
                  <a:pt x="4964193" y="2928633"/>
                  <a:pt x="4641284" y="3220775"/>
                  <a:pt x="4374721" y="3232763"/>
                </a:cubicBezTo>
                <a:cubicBezTo>
                  <a:pt x="4256029" y="3298236"/>
                  <a:pt x="3960373" y="3188986"/>
                  <a:pt x="3826733" y="3232763"/>
                </a:cubicBezTo>
                <a:cubicBezTo>
                  <a:pt x="3693093" y="3276540"/>
                  <a:pt x="3449435" y="3177994"/>
                  <a:pt x="3202027" y="3232763"/>
                </a:cubicBezTo>
                <a:cubicBezTo>
                  <a:pt x="2954619" y="3287532"/>
                  <a:pt x="2845367" y="3175048"/>
                  <a:pt x="2654039" y="3232763"/>
                </a:cubicBezTo>
                <a:cubicBezTo>
                  <a:pt x="2462711" y="3290478"/>
                  <a:pt x="2356767" y="3222189"/>
                  <a:pt x="2221128" y="3232763"/>
                </a:cubicBezTo>
                <a:cubicBezTo>
                  <a:pt x="2085489" y="3243337"/>
                  <a:pt x="1947028" y="3205606"/>
                  <a:pt x="1749858" y="3232763"/>
                </a:cubicBezTo>
                <a:cubicBezTo>
                  <a:pt x="1552688" y="3259920"/>
                  <a:pt x="1420165" y="3193817"/>
                  <a:pt x="1125152" y="3232763"/>
                </a:cubicBezTo>
                <a:cubicBezTo>
                  <a:pt x="830139" y="3271709"/>
                  <a:pt x="790035" y="3225279"/>
                  <a:pt x="538805" y="3232763"/>
                </a:cubicBezTo>
                <a:cubicBezTo>
                  <a:pt x="266559" y="3282913"/>
                  <a:pt x="-8210" y="2995862"/>
                  <a:pt x="0" y="2693958"/>
                </a:cubicBezTo>
                <a:cubicBezTo>
                  <a:pt x="-21336" y="2531602"/>
                  <a:pt x="65378" y="2379392"/>
                  <a:pt x="0" y="2133618"/>
                </a:cubicBezTo>
                <a:cubicBezTo>
                  <a:pt x="-65378" y="1887844"/>
                  <a:pt x="27646" y="1831913"/>
                  <a:pt x="0" y="1659485"/>
                </a:cubicBezTo>
                <a:cubicBezTo>
                  <a:pt x="-27646" y="1487057"/>
                  <a:pt x="9284" y="1307688"/>
                  <a:pt x="0" y="1120696"/>
                </a:cubicBezTo>
                <a:cubicBezTo>
                  <a:pt x="-9284" y="933704"/>
                  <a:pt x="45846" y="666000"/>
                  <a:pt x="0" y="538805"/>
                </a:cubicBezTo>
                <a:close/>
              </a:path>
            </a:pathLst>
          </a:custGeom>
          <a:noFill/>
          <a:ln w="3492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3329721-CE6F-8B4E-CC0C-773DBF83051F}"/>
              </a:ext>
            </a:extLst>
          </p:cNvPr>
          <p:cNvSpPr txBox="1"/>
          <p:nvPr/>
        </p:nvSpPr>
        <p:spPr>
          <a:xfrm>
            <a:off x="7632226" y="2706598"/>
            <a:ext cx="2299027" cy="523220"/>
          </a:xfrm>
          <a:prstGeom prst="rect">
            <a:avLst/>
          </a:prstGeom>
          <a:noFill/>
        </p:spPr>
        <p:txBody>
          <a:bodyPr wrap="none" rtlCol="0">
            <a:spAutoFit/>
          </a:bodyPr>
          <a:lstStyle/>
          <a:p>
            <a:r>
              <a:rPr lang="en-US" altLang="ja-JP" sz="1400" b="1" dirty="0"/>
              <a:t>World</a:t>
            </a:r>
            <a:r>
              <a:rPr lang="ja-JP" altLang="en-US" sz="1400" b="1" dirty="0"/>
              <a:t> </a:t>
            </a:r>
            <a:r>
              <a:rPr lang="en-US" altLang="ja-JP" sz="1400" b="1" dirty="0"/>
              <a:t>30</a:t>
            </a:r>
            <a:r>
              <a:rPr lang="ja-JP" altLang="en-US" sz="1400" b="1" dirty="0"/>
              <a:t> </a:t>
            </a:r>
            <a:r>
              <a:rPr lang="en-US" altLang="ja-JP" sz="1400" b="1" dirty="0"/>
              <a:t>Markets</a:t>
            </a:r>
          </a:p>
          <a:p>
            <a:r>
              <a:rPr lang="en-US" altLang="ja-JP" sz="1400" b="1" dirty="0"/>
              <a:t>Market Neutral Strategy</a:t>
            </a:r>
            <a:endParaRPr kumimoji="1" lang="ja-JP" altLang="en-US" sz="1400" b="1" dirty="0"/>
          </a:p>
        </p:txBody>
      </p:sp>
      <p:pic>
        <p:nvPicPr>
          <p:cNvPr id="12" name="図 11">
            <a:extLst>
              <a:ext uri="{FF2B5EF4-FFF2-40B4-BE49-F238E27FC236}">
                <a16:creationId xmlns:a16="http://schemas.microsoft.com/office/drawing/2014/main" id="{41B539DF-3461-FEBB-46F1-51306F68E498}"/>
              </a:ext>
            </a:extLst>
          </p:cNvPr>
          <p:cNvPicPr>
            <a:picLocks noChangeAspect="1"/>
          </p:cNvPicPr>
          <p:nvPr/>
        </p:nvPicPr>
        <p:blipFill>
          <a:blip r:embed="rId5"/>
          <a:stretch>
            <a:fillRect/>
          </a:stretch>
        </p:blipFill>
        <p:spPr>
          <a:xfrm>
            <a:off x="8112672" y="3218601"/>
            <a:ext cx="1316974" cy="875666"/>
          </a:xfrm>
          <a:prstGeom prst="rect">
            <a:avLst/>
          </a:prstGeom>
        </p:spPr>
      </p:pic>
      <p:sp>
        <p:nvSpPr>
          <p:cNvPr id="13" name="テキスト ボックス 12">
            <a:extLst>
              <a:ext uri="{FF2B5EF4-FFF2-40B4-BE49-F238E27FC236}">
                <a16:creationId xmlns:a16="http://schemas.microsoft.com/office/drawing/2014/main" id="{8871940D-B7AF-DCE8-4AF1-08EE4EA34EF5}"/>
              </a:ext>
            </a:extLst>
          </p:cNvPr>
          <p:cNvSpPr txBox="1"/>
          <p:nvPr/>
        </p:nvSpPr>
        <p:spPr>
          <a:xfrm>
            <a:off x="8064027" y="4173105"/>
            <a:ext cx="1298753" cy="307777"/>
          </a:xfrm>
          <a:prstGeom prst="rect">
            <a:avLst/>
          </a:prstGeom>
          <a:noFill/>
        </p:spPr>
        <p:txBody>
          <a:bodyPr wrap="none" rtlCol="0">
            <a:spAutoFit/>
          </a:bodyPr>
          <a:lstStyle/>
          <a:p>
            <a:r>
              <a:rPr lang="en-US" altLang="ja-JP" sz="1400" b="1" dirty="0"/>
              <a:t>SEC/13F-HR</a:t>
            </a:r>
            <a:endParaRPr kumimoji="1" lang="ja-JP" altLang="en-US" sz="1400" b="1" dirty="0"/>
          </a:p>
        </p:txBody>
      </p:sp>
      <p:pic>
        <p:nvPicPr>
          <p:cNvPr id="15" name="図 14">
            <a:extLst>
              <a:ext uri="{FF2B5EF4-FFF2-40B4-BE49-F238E27FC236}">
                <a16:creationId xmlns:a16="http://schemas.microsoft.com/office/drawing/2014/main" id="{7705496A-3FF0-9F69-961C-0144029FC342}"/>
              </a:ext>
            </a:extLst>
          </p:cNvPr>
          <p:cNvPicPr>
            <a:picLocks noChangeAspect="1"/>
          </p:cNvPicPr>
          <p:nvPr/>
        </p:nvPicPr>
        <p:blipFill>
          <a:blip r:embed="rId6"/>
          <a:stretch>
            <a:fillRect/>
          </a:stretch>
        </p:blipFill>
        <p:spPr>
          <a:xfrm>
            <a:off x="8167846" y="4437124"/>
            <a:ext cx="1251180" cy="633594"/>
          </a:xfrm>
          <a:prstGeom prst="rect">
            <a:avLst/>
          </a:prstGeom>
        </p:spPr>
      </p:pic>
      <p:cxnSp>
        <p:nvCxnSpPr>
          <p:cNvPr id="17" name="直線矢印コネクタ 16">
            <a:extLst>
              <a:ext uri="{FF2B5EF4-FFF2-40B4-BE49-F238E27FC236}">
                <a16:creationId xmlns:a16="http://schemas.microsoft.com/office/drawing/2014/main" id="{4710A76F-4B3F-D673-9B61-618E17E27387}"/>
              </a:ext>
            </a:extLst>
          </p:cNvPr>
          <p:cNvCxnSpPr>
            <a:cxnSpLocks/>
          </p:cNvCxnSpPr>
          <p:nvPr/>
        </p:nvCxnSpPr>
        <p:spPr>
          <a:xfrm flipV="1">
            <a:off x="6847336" y="3798129"/>
            <a:ext cx="1265336" cy="555603"/>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8DD2966-C3CC-EAD8-4C88-C206C159A3F1}"/>
              </a:ext>
            </a:extLst>
          </p:cNvPr>
          <p:cNvCxnSpPr>
            <a:cxnSpLocks/>
            <a:endCxn id="15" idx="1"/>
          </p:cNvCxnSpPr>
          <p:nvPr/>
        </p:nvCxnSpPr>
        <p:spPr>
          <a:xfrm>
            <a:off x="6853287" y="4753921"/>
            <a:ext cx="1314559" cy="0"/>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BAE865C-8EAC-FCB1-D13B-715916BA61AA}"/>
              </a:ext>
            </a:extLst>
          </p:cNvPr>
          <p:cNvSpPr txBox="1"/>
          <p:nvPr/>
        </p:nvSpPr>
        <p:spPr>
          <a:xfrm>
            <a:off x="7056213" y="3667021"/>
            <a:ext cx="694421" cy="307777"/>
          </a:xfrm>
          <a:prstGeom prst="rect">
            <a:avLst/>
          </a:prstGeom>
          <a:noFill/>
        </p:spPr>
        <p:txBody>
          <a:bodyPr wrap="none" rtlCol="0">
            <a:spAutoFit/>
          </a:bodyPr>
          <a:lstStyle/>
          <a:p>
            <a:r>
              <a:rPr kumimoji="1" lang="en-US" altLang="ja-JP" sz="1400" b="1" dirty="0"/>
              <a:t>Trade</a:t>
            </a:r>
            <a:endParaRPr kumimoji="1" lang="ja-JP" altLang="en-US" sz="1400" b="1" dirty="0"/>
          </a:p>
        </p:txBody>
      </p:sp>
      <p:sp>
        <p:nvSpPr>
          <p:cNvPr id="23" name="テキスト ボックス 22">
            <a:extLst>
              <a:ext uri="{FF2B5EF4-FFF2-40B4-BE49-F238E27FC236}">
                <a16:creationId xmlns:a16="http://schemas.microsoft.com/office/drawing/2014/main" id="{480D748F-5509-4B85-B720-6B06A0CF6D5F}"/>
              </a:ext>
            </a:extLst>
          </p:cNvPr>
          <p:cNvSpPr txBox="1"/>
          <p:nvPr/>
        </p:nvSpPr>
        <p:spPr>
          <a:xfrm>
            <a:off x="7115683" y="4416569"/>
            <a:ext cx="771365" cy="307777"/>
          </a:xfrm>
          <a:prstGeom prst="rect">
            <a:avLst/>
          </a:prstGeom>
          <a:noFill/>
        </p:spPr>
        <p:txBody>
          <a:bodyPr wrap="none" rtlCol="0">
            <a:spAutoFit/>
          </a:bodyPr>
          <a:lstStyle/>
          <a:p>
            <a:r>
              <a:rPr kumimoji="1" lang="en-US" altLang="ja-JP" sz="1400" b="1" dirty="0"/>
              <a:t>Report</a:t>
            </a:r>
            <a:endParaRPr kumimoji="1" lang="ja-JP" altLang="en-US" sz="1400" b="1" dirty="0"/>
          </a:p>
        </p:txBody>
      </p:sp>
      <p:sp>
        <p:nvSpPr>
          <p:cNvPr id="29" name="テキスト ボックス 28">
            <a:extLst>
              <a:ext uri="{FF2B5EF4-FFF2-40B4-BE49-F238E27FC236}">
                <a16:creationId xmlns:a16="http://schemas.microsoft.com/office/drawing/2014/main" id="{5C998BA2-CC9C-EC1C-B2B3-2F2B505C504F}"/>
              </a:ext>
            </a:extLst>
          </p:cNvPr>
          <p:cNvSpPr txBox="1"/>
          <p:nvPr/>
        </p:nvSpPr>
        <p:spPr>
          <a:xfrm>
            <a:off x="2210064" y="2967466"/>
            <a:ext cx="2424062" cy="400110"/>
          </a:xfrm>
          <a:prstGeom prst="rect">
            <a:avLst/>
          </a:prstGeom>
          <a:noFill/>
        </p:spPr>
        <p:txBody>
          <a:bodyPr wrap="none" rtlCol="0">
            <a:spAutoFit/>
          </a:bodyPr>
          <a:lstStyle/>
          <a:p>
            <a:r>
              <a:rPr kumimoji="1" lang="en-US" altLang="ja-JP" sz="2000" b="1" dirty="0">
                <a:solidFill>
                  <a:srgbClr val="FF0000"/>
                </a:solidFill>
              </a:rPr>
              <a:t>Numerai GP LLC. </a:t>
            </a:r>
            <a:endParaRPr kumimoji="1" lang="ja-JP" altLang="en-US" sz="2000" b="1" dirty="0">
              <a:solidFill>
                <a:srgbClr val="FF0000"/>
              </a:solidFill>
            </a:endParaRPr>
          </a:p>
        </p:txBody>
      </p:sp>
      <p:pic>
        <p:nvPicPr>
          <p:cNvPr id="18" name="図 17">
            <a:extLst>
              <a:ext uri="{FF2B5EF4-FFF2-40B4-BE49-F238E27FC236}">
                <a16:creationId xmlns:a16="http://schemas.microsoft.com/office/drawing/2014/main" id="{8FF3B4F2-6E69-204A-6F21-FA923A363195}"/>
              </a:ext>
            </a:extLst>
          </p:cNvPr>
          <p:cNvPicPr>
            <a:picLocks noChangeAspect="1"/>
          </p:cNvPicPr>
          <p:nvPr/>
        </p:nvPicPr>
        <p:blipFill>
          <a:blip r:embed="rId7"/>
          <a:stretch>
            <a:fillRect/>
          </a:stretch>
        </p:blipFill>
        <p:spPr>
          <a:xfrm>
            <a:off x="8315402" y="5466715"/>
            <a:ext cx="1097386" cy="738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テキスト ボックス 19">
            <a:extLst>
              <a:ext uri="{FF2B5EF4-FFF2-40B4-BE49-F238E27FC236}">
                <a16:creationId xmlns:a16="http://schemas.microsoft.com/office/drawing/2014/main" id="{EEB15609-85F2-6431-8E70-EEDF0EA40411}"/>
              </a:ext>
            </a:extLst>
          </p:cNvPr>
          <p:cNvSpPr txBox="1"/>
          <p:nvPr/>
        </p:nvSpPr>
        <p:spPr>
          <a:xfrm>
            <a:off x="7860946" y="5181086"/>
            <a:ext cx="1991251" cy="307777"/>
          </a:xfrm>
          <a:prstGeom prst="rect">
            <a:avLst/>
          </a:prstGeom>
          <a:noFill/>
        </p:spPr>
        <p:txBody>
          <a:bodyPr wrap="none" rtlCol="0">
            <a:spAutoFit/>
          </a:bodyPr>
          <a:lstStyle>
            <a:defPPr>
              <a:defRPr lang="ja-JP"/>
            </a:defPPr>
            <a:lvl1pPr>
              <a:defRPr sz="1400" b="1"/>
            </a:lvl1pPr>
          </a:lstStyle>
          <a:p>
            <a:r>
              <a:rPr lang="en-US" altLang="ja-JP" dirty="0"/>
              <a:t>Institutional investor</a:t>
            </a:r>
          </a:p>
        </p:txBody>
      </p:sp>
      <p:cxnSp>
        <p:nvCxnSpPr>
          <p:cNvPr id="21" name="直線矢印コネクタ 20">
            <a:extLst>
              <a:ext uri="{FF2B5EF4-FFF2-40B4-BE49-F238E27FC236}">
                <a16:creationId xmlns:a16="http://schemas.microsoft.com/office/drawing/2014/main" id="{0B28531C-C646-D880-3FB7-69235D819C30}"/>
              </a:ext>
            </a:extLst>
          </p:cNvPr>
          <p:cNvCxnSpPr>
            <a:cxnSpLocks/>
          </p:cNvCxnSpPr>
          <p:nvPr/>
        </p:nvCxnSpPr>
        <p:spPr>
          <a:xfrm flipH="1" flipV="1">
            <a:off x="6847336" y="5460287"/>
            <a:ext cx="1418058" cy="347230"/>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1DB46640-D8E2-E80C-BBA0-ADCA4E59672E}"/>
              </a:ext>
            </a:extLst>
          </p:cNvPr>
          <p:cNvSpPr txBox="1"/>
          <p:nvPr/>
        </p:nvSpPr>
        <p:spPr>
          <a:xfrm>
            <a:off x="7368749" y="5375201"/>
            <a:ext cx="720069" cy="307777"/>
          </a:xfrm>
          <a:prstGeom prst="rect">
            <a:avLst/>
          </a:prstGeom>
          <a:noFill/>
        </p:spPr>
        <p:txBody>
          <a:bodyPr wrap="none" rtlCol="0">
            <a:spAutoFit/>
          </a:bodyPr>
          <a:lstStyle/>
          <a:p>
            <a:r>
              <a:rPr kumimoji="1" lang="en-US" altLang="ja-JP" sz="1400" b="1" dirty="0"/>
              <a:t>Invest</a:t>
            </a:r>
            <a:endParaRPr kumimoji="1" lang="ja-JP" altLang="en-US" sz="1400" b="1" dirty="0"/>
          </a:p>
        </p:txBody>
      </p:sp>
      <p:sp>
        <p:nvSpPr>
          <p:cNvPr id="33" name="テキスト ボックス 32">
            <a:extLst>
              <a:ext uri="{FF2B5EF4-FFF2-40B4-BE49-F238E27FC236}">
                <a16:creationId xmlns:a16="http://schemas.microsoft.com/office/drawing/2014/main" id="{316EF04E-FF3B-A06D-EB7B-C2C15B381A71}"/>
              </a:ext>
            </a:extLst>
          </p:cNvPr>
          <p:cNvSpPr txBox="1"/>
          <p:nvPr/>
        </p:nvSpPr>
        <p:spPr>
          <a:xfrm>
            <a:off x="6453680" y="5720002"/>
            <a:ext cx="1811714" cy="307777"/>
          </a:xfrm>
          <a:prstGeom prst="rect">
            <a:avLst/>
          </a:prstGeom>
          <a:noFill/>
        </p:spPr>
        <p:txBody>
          <a:bodyPr wrap="none" rtlCol="0">
            <a:spAutoFit/>
          </a:bodyPr>
          <a:lstStyle/>
          <a:p>
            <a:r>
              <a:rPr kumimoji="1" lang="en-US" altLang="ja-JP" sz="1400" b="1" dirty="0"/>
              <a:t>Investment Return</a:t>
            </a:r>
            <a:endParaRPr kumimoji="1" lang="ja-JP" altLang="en-US" sz="1400" b="1" dirty="0"/>
          </a:p>
        </p:txBody>
      </p:sp>
      <p:cxnSp>
        <p:nvCxnSpPr>
          <p:cNvPr id="34" name="直線矢印コネクタ 33">
            <a:extLst>
              <a:ext uri="{FF2B5EF4-FFF2-40B4-BE49-F238E27FC236}">
                <a16:creationId xmlns:a16="http://schemas.microsoft.com/office/drawing/2014/main" id="{EB0757E1-2D74-B84C-5ADC-FBE287B74FA9}"/>
              </a:ext>
            </a:extLst>
          </p:cNvPr>
          <p:cNvCxnSpPr>
            <a:cxnSpLocks/>
          </p:cNvCxnSpPr>
          <p:nvPr/>
        </p:nvCxnSpPr>
        <p:spPr>
          <a:xfrm>
            <a:off x="6609481" y="6034207"/>
            <a:ext cx="1655913" cy="91961"/>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786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C46BB-83EB-87D3-37A0-50E6D780B1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4D1B85-0EF4-60B6-2D01-F84AAD76075F}"/>
              </a:ext>
            </a:extLst>
          </p:cNvPr>
          <p:cNvSpPr>
            <a:spLocks noGrp="1"/>
          </p:cNvSpPr>
          <p:nvPr>
            <p:ph type="ctrTitle"/>
          </p:nvPr>
        </p:nvSpPr>
        <p:spPr>
          <a:xfrm>
            <a:off x="1524000" y="1314450"/>
            <a:ext cx="9144000" cy="2981325"/>
          </a:xfrm>
        </p:spPr>
        <p:txBody>
          <a:bodyPr>
            <a:normAutofit fontScale="90000"/>
          </a:bodyPr>
          <a:lstStyle/>
          <a:p>
            <a:br>
              <a:rPr kumimoji="1" lang="en-US" altLang="ja-JP" dirty="0"/>
            </a:br>
            <a:br>
              <a:rPr kumimoji="1" lang="en-US" altLang="ja-JP" dirty="0"/>
            </a:br>
            <a:r>
              <a:rPr kumimoji="1" lang="en-US" altLang="ja-JP" sz="4400" dirty="0"/>
              <a:t>DeAI</a:t>
            </a:r>
            <a:r>
              <a:rPr kumimoji="1" lang="ja-JP" altLang="en-US" sz="4400" dirty="0"/>
              <a:t>としての</a:t>
            </a:r>
            <a:r>
              <a:rPr kumimoji="1" lang="en-US" altLang="ja-JP" sz="4400" dirty="0"/>
              <a:t>Numerai</a:t>
            </a:r>
            <a:r>
              <a:rPr kumimoji="1" lang="ja-JP" altLang="en-US" sz="4400" dirty="0"/>
              <a:t>：</a:t>
            </a:r>
            <a:r>
              <a:rPr kumimoji="1" lang="en-US" altLang="ja-JP" sz="4400" dirty="0"/>
              <a:t>13F-HR</a:t>
            </a:r>
            <a:r>
              <a:rPr lang="ja-JP" altLang="en-US" sz="4400" dirty="0"/>
              <a:t>の分析</a:t>
            </a:r>
            <a:r>
              <a:rPr kumimoji="1" lang="ja-JP" altLang="en-US" sz="4400" dirty="0"/>
              <a:t>と運用コスト</a:t>
            </a:r>
            <a:r>
              <a:rPr lang="ja-JP" altLang="en-US" sz="4400" dirty="0"/>
              <a:t>について</a:t>
            </a:r>
            <a:br>
              <a:rPr kumimoji="1" lang="en-US" altLang="ja-JP" sz="4400" dirty="0"/>
            </a:br>
            <a:br>
              <a:rPr kumimoji="1" lang="en-US" altLang="ja-JP" sz="4400" dirty="0"/>
            </a:br>
            <a:r>
              <a:rPr kumimoji="1" lang="en-US" altLang="ja-JP" sz="4400" dirty="0"/>
              <a:t>Numerai as Decentralized AI: Insights from 13F-HR and Operational Costs</a:t>
            </a:r>
            <a:endParaRPr kumimoji="1" lang="ja-JP" altLang="en-US" dirty="0"/>
          </a:p>
        </p:txBody>
      </p:sp>
      <p:sp>
        <p:nvSpPr>
          <p:cNvPr id="3" name="字幕 2">
            <a:extLst>
              <a:ext uri="{FF2B5EF4-FFF2-40B4-BE49-F238E27FC236}">
                <a16:creationId xmlns:a16="http://schemas.microsoft.com/office/drawing/2014/main" id="{CBBF28ED-CD4A-D492-B5BB-1BFCB76C3BA6}"/>
              </a:ext>
            </a:extLst>
          </p:cNvPr>
          <p:cNvSpPr>
            <a:spLocks noGrp="1"/>
          </p:cNvSpPr>
          <p:nvPr>
            <p:ph type="subTitle" idx="1"/>
          </p:nvPr>
        </p:nvSpPr>
        <p:spPr>
          <a:xfrm>
            <a:off x="1524000" y="5123657"/>
            <a:ext cx="9144000" cy="1655762"/>
          </a:xfrm>
        </p:spPr>
        <p:txBody>
          <a:bodyPr/>
          <a:lstStyle/>
          <a:p>
            <a:r>
              <a:rPr kumimoji="1" lang="en-US" altLang="ja-JP" dirty="0"/>
              <a:t>Decentralized AI Day (Tokyo)</a:t>
            </a:r>
          </a:p>
          <a:p>
            <a:r>
              <a:rPr kumimoji="1" lang="en-US" altLang="ja-JP" dirty="0"/>
              <a:t>Saturday, May 17, 2025</a:t>
            </a:r>
          </a:p>
          <a:p>
            <a:r>
              <a:rPr lang="en-US" altLang="ja-JP" dirty="0"/>
              <a:t>Kei Sanada </a:t>
            </a:r>
            <a:r>
              <a:rPr lang="ja-JP" altLang="en-US" dirty="0"/>
              <a:t>眞田 啓</a:t>
            </a:r>
            <a:endParaRPr kumimoji="1" lang="ja-JP" altLang="en-US" dirty="0"/>
          </a:p>
        </p:txBody>
      </p:sp>
    </p:spTree>
    <p:extLst>
      <p:ext uri="{BB962C8B-B14F-4D97-AF65-F5344CB8AC3E}">
        <p14:creationId xmlns:p14="http://schemas.microsoft.com/office/powerpoint/2010/main" val="2171434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FC5E9-03F0-A1CF-3ED1-A5ED3DFDD3CD}"/>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A3AFAF8D-BAB0-1438-CC72-C90EBF2C2CBB}"/>
              </a:ext>
            </a:extLst>
          </p:cNvPr>
          <p:cNvSpPr>
            <a:spLocks noGrp="1"/>
          </p:cNvSpPr>
          <p:nvPr>
            <p:ph type="title"/>
          </p:nvPr>
        </p:nvSpPr>
        <p:spPr/>
        <p:txBody>
          <a:bodyPr>
            <a:normAutofit/>
          </a:bodyPr>
          <a:lstStyle/>
          <a:p>
            <a:r>
              <a:rPr lang="ja-JP" altLang="en-US" b="1" dirty="0"/>
              <a:t>免責事項</a:t>
            </a:r>
            <a:br>
              <a:rPr lang="en-US" altLang="ja-JP" b="1" dirty="0"/>
            </a:br>
            <a:r>
              <a:rPr lang="en-US" altLang="ja-JP" b="1" dirty="0"/>
              <a:t>Disclaimer</a:t>
            </a:r>
            <a:endParaRPr lang="ja-JP" altLang="en-US" b="1" dirty="0"/>
          </a:p>
        </p:txBody>
      </p:sp>
      <p:sp>
        <p:nvSpPr>
          <p:cNvPr id="7" name="コンテンツ プレースホルダー 6">
            <a:extLst>
              <a:ext uri="{FF2B5EF4-FFF2-40B4-BE49-F238E27FC236}">
                <a16:creationId xmlns:a16="http://schemas.microsoft.com/office/drawing/2014/main" id="{28FCD22D-D383-BA87-1346-1E8CE941AD32}"/>
              </a:ext>
            </a:extLst>
          </p:cNvPr>
          <p:cNvSpPr>
            <a:spLocks noGrp="1"/>
          </p:cNvSpPr>
          <p:nvPr>
            <p:ph idx="1"/>
          </p:nvPr>
        </p:nvSpPr>
        <p:spPr>
          <a:xfrm>
            <a:off x="838200" y="1163084"/>
            <a:ext cx="10515600" cy="5021023"/>
          </a:xfrm>
        </p:spPr>
        <p:txBody>
          <a:bodyPr>
            <a:normAutofit fontScale="92500" lnSpcReduction="10000"/>
          </a:bodyPr>
          <a:lstStyle/>
          <a:p>
            <a:pPr marL="0" indent="0">
              <a:buNone/>
            </a:pPr>
            <a:r>
              <a:rPr lang="ja-JP" altLang="en-US" dirty="0"/>
              <a:t>･この文書に記載されている見解は、著者自身のものであり、必ずしも</a:t>
            </a:r>
            <a:r>
              <a:rPr lang="en-US" altLang="ja-JP" dirty="0"/>
              <a:t>Numerai, Inc.</a:t>
            </a:r>
            <a:r>
              <a:rPr lang="ja-JP" altLang="en-US" dirty="0"/>
              <a:t>の見解を反映するものではありません。</a:t>
            </a:r>
          </a:p>
          <a:p>
            <a:pPr marL="0" indent="0">
              <a:buNone/>
            </a:pPr>
            <a:r>
              <a:rPr lang="ja-JP" altLang="en-US" dirty="0"/>
              <a:t>･この文章は、いかなる投資判断や特定の行動方針を推奨するものではありません。</a:t>
            </a:r>
            <a:endParaRPr lang="en-US" altLang="ja-JP" dirty="0"/>
          </a:p>
          <a:p>
            <a:pPr marL="0" indent="0">
              <a:buNone/>
            </a:pPr>
            <a:r>
              <a:rPr lang="ja-JP" altLang="en-US" dirty="0"/>
              <a:t>･この文章によっていかなる損害を受けても、著者は責任を持ちません。</a:t>
            </a:r>
            <a:endParaRPr lang="en-US" altLang="ja-JP" dirty="0"/>
          </a:p>
          <a:p>
            <a:pPr marL="0" indent="0">
              <a:buNone/>
            </a:pPr>
            <a:endParaRPr lang="en-US" altLang="ja-JP" dirty="0"/>
          </a:p>
          <a:p>
            <a:pPr marL="0" indent="0">
              <a:buNone/>
            </a:pPr>
            <a:r>
              <a:rPr lang="ja-JP" altLang="en-US" dirty="0"/>
              <a:t>･</a:t>
            </a:r>
            <a:r>
              <a:rPr lang="en-US" altLang="ja-JP" dirty="0"/>
              <a:t>The views expressed in this document are the author's own and do not necessarily reflect those of Numerai, Inc.</a:t>
            </a:r>
          </a:p>
          <a:p>
            <a:pPr marL="0" indent="0">
              <a:buNone/>
            </a:pPr>
            <a:r>
              <a:rPr lang="ja-JP" altLang="en-US" dirty="0"/>
              <a:t>･</a:t>
            </a:r>
            <a:r>
              <a:rPr lang="en-US" altLang="ja-JP" dirty="0"/>
              <a:t>No investment decision or particular course of action is recommended by this document.</a:t>
            </a:r>
            <a:br>
              <a:rPr lang="en-US" altLang="ja-JP" dirty="0"/>
            </a:br>
            <a:r>
              <a:rPr lang="ja-JP" altLang="en-US" dirty="0"/>
              <a:t>･</a:t>
            </a:r>
            <a:r>
              <a:rPr lang="en-US" altLang="ja-JP" dirty="0"/>
              <a:t>The author assumes no responsibility for any damages incurred as a result of this document.</a:t>
            </a:r>
          </a:p>
          <a:p>
            <a:pPr marL="0" indent="0">
              <a:buNone/>
            </a:pPr>
            <a:endParaRPr lang="ja-JP" altLang="en-US" dirty="0"/>
          </a:p>
        </p:txBody>
      </p:sp>
      <p:sp>
        <p:nvSpPr>
          <p:cNvPr id="8" name="日付プレースホルダー 7">
            <a:extLst>
              <a:ext uri="{FF2B5EF4-FFF2-40B4-BE49-F238E27FC236}">
                <a16:creationId xmlns:a16="http://schemas.microsoft.com/office/drawing/2014/main" id="{F0B5860C-9DEE-E856-9CD2-6CA3C380717C}"/>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1A2CB58E-C2F2-6CC0-EC6E-26C3178B4260}"/>
              </a:ext>
            </a:extLst>
          </p:cNvPr>
          <p:cNvSpPr>
            <a:spLocks noGrp="1"/>
          </p:cNvSpPr>
          <p:nvPr>
            <p:ph type="sldNum" sz="quarter" idx="12"/>
          </p:nvPr>
        </p:nvSpPr>
        <p:spPr/>
        <p:txBody>
          <a:bodyPr/>
          <a:lstStyle/>
          <a:p>
            <a:fld id="{3BB876C2-8946-444B-B6D9-1B3467709539}" type="slidenum">
              <a:rPr kumimoji="1" lang="ja-JP" altLang="en-US" smtClean="0"/>
              <a:t>61</a:t>
            </a:fld>
            <a:endParaRPr kumimoji="1" lang="ja-JP" altLang="en-US" dirty="0"/>
          </a:p>
        </p:txBody>
      </p:sp>
    </p:spTree>
    <p:extLst>
      <p:ext uri="{BB962C8B-B14F-4D97-AF65-F5344CB8AC3E}">
        <p14:creationId xmlns:p14="http://schemas.microsoft.com/office/powerpoint/2010/main" val="10442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862D-5677-C535-96C4-D8A31BCF3204}"/>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B5C9986D-B383-CF74-37C4-9576ADA96325}"/>
              </a:ext>
            </a:extLst>
          </p:cNvPr>
          <p:cNvSpPr>
            <a:spLocks noGrp="1"/>
          </p:cNvSpPr>
          <p:nvPr>
            <p:ph type="title"/>
          </p:nvPr>
        </p:nvSpPr>
        <p:spPr/>
        <p:txBody>
          <a:bodyPr>
            <a:normAutofit/>
          </a:bodyPr>
          <a:lstStyle/>
          <a:p>
            <a:r>
              <a:rPr lang="ja-JP" altLang="en-US" b="1" dirty="0"/>
              <a:t>ご理解いただきたいこと</a:t>
            </a:r>
            <a:br>
              <a:rPr lang="en-US" altLang="ja-JP" b="1" dirty="0"/>
            </a:br>
            <a:r>
              <a:rPr lang="en-US" altLang="ja-JP" b="1" dirty="0"/>
              <a:t>Things to Understand</a:t>
            </a:r>
            <a:endParaRPr lang="ja-JP" altLang="en-US" b="1" dirty="0"/>
          </a:p>
        </p:txBody>
      </p:sp>
      <p:sp>
        <p:nvSpPr>
          <p:cNvPr id="7" name="コンテンツ プレースホルダー 6">
            <a:extLst>
              <a:ext uri="{FF2B5EF4-FFF2-40B4-BE49-F238E27FC236}">
                <a16:creationId xmlns:a16="http://schemas.microsoft.com/office/drawing/2014/main" id="{633F7463-CC09-7CD3-8379-EB3E745D5A67}"/>
              </a:ext>
            </a:extLst>
          </p:cNvPr>
          <p:cNvSpPr>
            <a:spLocks noGrp="1"/>
          </p:cNvSpPr>
          <p:nvPr>
            <p:ph idx="1"/>
          </p:nvPr>
        </p:nvSpPr>
        <p:spPr/>
        <p:txBody>
          <a:bodyPr>
            <a:normAutofit fontScale="92500" lnSpcReduction="10000"/>
          </a:bodyPr>
          <a:lstStyle/>
          <a:p>
            <a:pPr marL="0" indent="0">
              <a:buNone/>
            </a:pPr>
            <a:r>
              <a:rPr lang="ja-JP" altLang="en-US" dirty="0"/>
              <a:t>･</a:t>
            </a:r>
            <a:r>
              <a:rPr lang="en-US" altLang="ja-JP" dirty="0"/>
              <a:t>Decentralized AI Day (Tokyo)</a:t>
            </a:r>
            <a:r>
              <a:rPr lang="ja-JP" altLang="en-US" dirty="0"/>
              <a:t>は日本語ネイティブでない方も参加されています。</a:t>
            </a:r>
            <a:endParaRPr lang="en-US" altLang="ja-JP" dirty="0"/>
          </a:p>
          <a:p>
            <a:pPr marL="0" indent="0">
              <a:buNone/>
            </a:pPr>
            <a:r>
              <a:rPr lang="ja-JP" altLang="en-US" dirty="0"/>
              <a:t>･日本語ネイティブでない方のご理解の一助になるように資料に日本語、英語が混在しています。</a:t>
            </a:r>
            <a:endParaRPr lang="en-US" altLang="ja-JP" dirty="0"/>
          </a:p>
          <a:p>
            <a:pPr marL="0" indent="0">
              <a:buNone/>
            </a:pPr>
            <a:r>
              <a:rPr lang="ja-JP" altLang="en-US" dirty="0"/>
              <a:t>･そのため読みにくい資料になっていることご容赦ください。</a:t>
            </a:r>
            <a:endParaRPr lang="en-US" altLang="ja-JP" dirty="0"/>
          </a:p>
          <a:p>
            <a:pPr marL="0" indent="0">
              <a:buNone/>
            </a:pPr>
            <a:endParaRPr lang="en-US" altLang="ja-JP" dirty="0"/>
          </a:p>
          <a:p>
            <a:pPr marL="0" indent="0">
              <a:buNone/>
            </a:pPr>
            <a:r>
              <a:rPr lang="ja-JP" altLang="en-US" dirty="0"/>
              <a:t>･</a:t>
            </a:r>
            <a:r>
              <a:rPr lang="en-US" altLang="ja-JP" dirty="0"/>
              <a:t>Decentralized AI Day (Tokyo) includes participants who are not native Japanese speakers.</a:t>
            </a:r>
          </a:p>
          <a:p>
            <a:pPr marL="0" indent="0">
              <a:buNone/>
            </a:pPr>
            <a:r>
              <a:rPr lang="ja-JP" altLang="en-US" dirty="0"/>
              <a:t>･</a:t>
            </a:r>
            <a:r>
              <a:rPr lang="en-US" altLang="ja-JP" dirty="0"/>
              <a:t>To assist their understanding, this document contains both Japanese and English.</a:t>
            </a:r>
          </a:p>
          <a:p>
            <a:pPr marL="0" indent="0">
              <a:buNone/>
            </a:pPr>
            <a:r>
              <a:rPr lang="ja-JP" altLang="en-US" dirty="0"/>
              <a:t>･</a:t>
            </a:r>
            <a:r>
              <a:rPr lang="en-US" altLang="ja-JP" dirty="0"/>
              <a:t>I appreciate your understanding as this may make the materials somewhat difficult to read.</a:t>
            </a:r>
          </a:p>
        </p:txBody>
      </p:sp>
      <p:sp>
        <p:nvSpPr>
          <p:cNvPr id="8" name="日付プレースホルダー 7">
            <a:extLst>
              <a:ext uri="{FF2B5EF4-FFF2-40B4-BE49-F238E27FC236}">
                <a16:creationId xmlns:a16="http://schemas.microsoft.com/office/drawing/2014/main" id="{F4C23263-6727-D75F-E178-B239DC6DB0A3}"/>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10A0D805-F834-75FC-7AA1-98CA9ED0F131}"/>
              </a:ext>
            </a:extLst>
          </p:cNvPr>
          <p:cNvSpPr>
            <a:spLocks noGrp="1"/>
          </p:cNvSpPr>
          <p:nvPr>
            <p:ph type="sldNum" sz="quarter" idx="12"/>
          </p:nvPr>
        </p:nvSpPr>
        <p:spPr/>
        <p:txBody>
          <a:bodyPr/>
          <a:lstStyle/>
          <a:p>
            <a:fld id="{3BB876C2-8946-444B-B6D9-1B3467709539}" type="slidenum">
              <a:rPr kumimoji="1" lang="ja-JP" altLang="en-US" smtClean="0"/>
              <a:t>62</a:t>
            </a:fld>
            <a:endParaRPr kumimoji="1" lang="ja-JP" altLang="en-US" dirty="0"/>
          </a:p>
        </p:txBody>
      </p:sp>
    </p:spTree>
    <p:extLst>
      <p:ext uri="{BB962C8B-B14F-4D97-AF65-F5344CB8AC3E}">
        <p14:creationId xmlns:p14="http://schemas.microsoft.com/office/powerpoint/2010/main" val="947283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B0898-3BCF-699C-F857-00D582225B1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24930CE8-DC05-F385-856A-9BEE526C6BF6}"/>
              </a:ext>
            </a:extLst>
          </p:cNvPr>
          <p:cNvSpPr>
            <a:spLocks noGrp="1"/>
          </p:cNvSpPr>
          <p:nvPr>
            <p:ph type="title"/>
          </p:nvPr>
        </p:nvSpPr>
        <p:spPr>
          <a:xfrm>
            <a:off x="838200" y="79375"/>
            <a:ext cx="10515600" cy="868452"/>
          </a:xfrm>
        </p:spPr>
        <p:txBody>
          <a:bodyPr>
            <a:normAutofit/>
          </a:bodyPr>
          <a:lstStyle/>
          <a:p>
            <a:r>
              <a:rPr lang="ja-JP" altLang="en-US" b="1" dirty="0"/>
              <a:t>概要 </a:t>
            </a:r>
            <a:r>
              <a:rPr lang="en-US" altLang="ja-JP" b="1" dirty="0"/>
              <a:t>Summary</a:t>
            </a:r>
            <a:endParaRPr lang="ja-JP" altLang="en-US" b="1" dirty="0"/>
          </a:p>
        </p:txBody>
      </p:sp>
      <p:sp>
        <p:nvSpPr>
          <p:cNvPr id="7" name="コンテンツ プレースホルダー 6">
            <a:extLst>
              <a:ext uri="{FF2B5EF4-FFF2-40B4-BE49-F238E27FC236}">
                <a16:creationId xmlns:a16="http://schemas.microsoft.com/office/drawing/2014/main" id="{FA3A13D7-895B-1BE5-AE45-BD3A0CCE1842}"/>
              </a:ext>
            </a:extLst>
          </p:cNvPr>
          <p:cNvSpPr>
            <a:spLocks noGrp="1"/>
          </p:cNvSpPr>
          <p:nvPr>
            <p:ph idx="1"/>
          </p:nvPr>
        </p:nvSpPr>
        <p:spPr>
          <a:xfrm>
            <a:off x="838199" y="767480"/>
            <a:ext cx="10670381" cy="6037817"/>
          </a:xfrm>
        </p:spPr>
        <p:txBody>
          <a:bodyPr>
            <a:normAutofit lnSpcReduction="10000"/>
          </a:bodyPr>
          <a:lstStyle/>
          <a:p>
            <a:pPr marL="0" indent="0">
              <a:buNone/>
            </a:pPr>
            <a:r>
              <a:rPr lang="ja-JP" altLang="en-US" dirty="0"/>
              <a:t>･</a:t>
            </a:r>
            <a:r>
              <a:rPr lang="en-US" altLang="ja-JP" dirty="0"/>
              <a:t>Decentralized AI</a:t>
            </a:r>
            <a:r>
              <a:rPr lang="ja-JP" altLang="en-US" dirty="0"/>
              <a:t>としての</a:t>
            </a:r>
            <a:r>
              <a:rPr lang="en-US" altLang="ja-JP" dirty="0"/>
              <a:t>Numerai</a:t>
            </a:r>
          </a:p>
          <a:p>
            <a:pPr marL="0" indent="0">
              <a:buNone/>
            </a:pPr>
            <a:r>
              <a:rPr lang="ja-JP" altLang="en-US" dirty="0"/>
              <a:t>･</a:t>
            </a:r>
            <a:r>
              <a:rPr lang="en-US" altLang="ja-JP" dirty="0"/>
              <a:t>Numerai</a:t>
            </a:r>
            <a:r>
              <a:rPr lang="ja-JP" altLang="en-US" dirty="0"/>
              <a:t>の特徴を</a:t>
            </a:r>
            <a:r>
              <a:rPr lang="en-US" altLang="ja-JP" dirty="0"/>
              <a:t>13F-HR</a:t>
            </a:r>
            <a:r>
              <a:rPr lang="ja-JP" altLang="en-US" dirty="0"/>
              <a:t>から読み解くことができるか？</a:t>
            </a:r>
            <a:endParaRPr lang="en-US" altLang="ja-JP" dirty="0"/>
          </a:p>
          <a:p>
            <a:pPr marL="0" indent="0">
              <a:buNone/>
            </a:pPr>
            <a:r>
              <a:rPr lang="ja-JP" altLang="en-US" dirty="0"/>
              <a:t>･</a:t>
            </a:r>
            <a:r>
              <a:rPr lang="en-US" altLang="ja-JP" dirty="0"/>
              <a:t>DeAI</a:t>
            </a:r>
            <a:r>
              <a:rPr lang="ja-JP" altLang="en-US" dirty="0"/>
              <a:t>としての</a:t>
            </a:r>
            <a:r>
              <a:rPr lang="en-US" altLang="ja-JP" dirty="0"/>
              <a:t>Numerai</a:t>
            </a:r>
            <a:r>
              <a:rPr lang="ja-JP" altLang="en-US" dirty="0"/>
              <a:t>の運用コストについて</a:t>
            </a:r>
            <a:endParaRPr lang="en-US" altLang="ja-JP" dirty="0"/>
          </a:p>
          <a:p>
            <a:pPr marL="0" indent="0">
              <a:buNone/>
            </a:pPr>
            <a:endParaRPr lang="en-US" altLang="ja-JP" sz="1300" dirty="0"/>
          </a:p>
          <a:p>
            <a:pPr marL="0" indent="0">
              <a:buNone/>
            </a:pPr>
            <a:r>
              <a:rPr lang="ja-JP" altLang="en-US" dirty="0"/>
              <a:t>･本書の対象外</a:t>
            </a:r>
            <a:endParaRPr lang="en-US" altLang="ja-JP" dirty="0"/>
          </a:p>
          <a:p>
            <a:pPr marL="457200" lvl="1" indent="0">
              <a:buNone/>
            </a:pPr>
            <a:r>
              <a:rPr lang="ja-JP" altLang="en-US" dirty="0"/>
              <a:t>暗号資産 </a:t>
            </a:r>
            <a:r>
              <a:rPr lang="en-US" altLang="ja-JP" dirty="0"/>
              <a:t>Numeraire (NMR)</a:t>
            </a:r>
            <a:r>
              <a:rPr lang="ja-JP" altLang="en-US" dirty="0"/>
              <a:t>の今後、価格予測</a:t>
            </a:r>
            <a:endParaRPr lang="en-US" altLang="ja-JP" dirty="0"/>
          </a:p>
          <a:p>
            <a:pPr marL="0" indent="0">
              <a:buNone/>
            </a:pPr>
            <a:endParaRPr lang="en-US" altLang="ja-JP" dirty="0"/>
          </a:p>
          <a:p>
            <a:pPr marL="0" indent="0">
              <a:buNone/>
            </a:pPr>
            <a:r>
              <a:rPr lang="ja-JP" altLang="en-US" dirty="0"/>
              <a:t>･</a:t>
            </a:r>
            <a:r>
              <a:rPr lang="en-US" altLang="ja-JP" dirty="0"/>
              <a:t>Numerai as Decentralized AI</a:t>
            </a:r>
          </a:p>
          <a:p>
            <a:pPr marL="0" indent="0">
              <a:buNone/>
            </a:pPr>
            <a:r>
              <a:rPr lang="ja-JP" altLang="en-US" dirty="0"/>
              <a:t>･</a:t>
            </a:r>
            <a:r>
              <a:rPr lang="en-US" altLang="ja-JP" dirty="0"/>
              <a:t>Can I analyze the characteristics of Numerai from 13F-HR?</a:t>
            </a:r>
          </a:p>
          <a:p>
            <a:pPr marL="0" indent="0">
              <a:buNone/>
            </a:pPr>
            <a:r>
              <a:rPr lang="ja-JP" altLang="en-US" dirty="0"/>
              <a:t>･</a:t>
            </a:r>
            <a:r>
              <a:rPr lang="en-US" altLang="ja-JP" dirty="0"/>
              <a:t>The operational costs of Numerai as a DeAI</a:t>
            </a:r>
          </a:p>
          <a:p>
            <a:pPr marL="0" indent="0">
              <a:buNone/>
            </a:pPr>
            <a:endParaRPr lang="en-US" altLang="ja-JP" sz="1300" dirty="0"/>
          </a:p>
          <a:p>
            <a:pPr marL="0" indent="0">
              <a:buNone/>
            </a:pPr>
            <a:r>
              <a:rPr lang="ja-JP" altLang="en-US" dirty="0"/>
              <a:t>･</a:t>
            </a:r>
            <a:r>
              <a:rPr lang="en-US" altLang="ja-JP" dirty="0"/>
              <a:t>Not covered in this document:</a:t>
            </a:r>
          </a:p>
          <a:p>
            <a:pPr marL="457200" lvl="1" indent="0">
              <a:buNone/>
            </a:pPr>
            <a:r>
              <a:rPr lang="en-US" altLang="ja-JP" dirty="0"/>
              <a:t>Future outlook and price predictions for the cryptocurrency Numeraire (NMR)</a:t>
            </a:r>
          </a:p>
        </p:txBody>
      </p:sp>
      <p:sp>
        <p:nvSpPr>
          <p:cNvPr id="8" name="日付プレースホルダー 7">
            <a:extLst>
              <a:ext uri="{FF2B5EF4-FFF2-40B4-BE49-F238E27FC236}">
                <a16:creationId xmlns:a16="http://schemas.microsoft.com/office/drawing/2014/main" id="{4655E8A6-454E-F0F1-5236-8E53E5B6DF5C}"/>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C7D17EE2-C1A4-1FED-CE73-3979C61A0EE3}"/>
              </a:ext>
            </a:extLst>
          </p:cNvPr>
          <p:cNvSpPr>
            <a:spLocks noGrp="1"/>
          </p:cNvSpPr>
          <p:nvPr>
            <p:ph type="sldNum" sz="quarter" idx="12"/>
          </p:nvPr>
        </p:nvSpPr>
        <p:spPr/>
        <p:txBody>
          <a:bodyPr/>
          <a:lstStyle/>
          <a:p>
            <a:fld id="{3BB876C2-8946-444B-B6D9-1B3467709539}" type="slidenum">
              <a:rPr kumimoji="1" lang="ja-JP" altLang="en-US" smtClean="0"/>
              <a:t>63</a:t>
            </a:fld>
            <a:endParaRPr kumimoji="1" lang="ja-JP" altLang="en-US" dirty="0"/>
          </a:p>
        </p:txBody>
      </p:sp>
    </p:spTree>
    <p:extLst>
      <p:ext uri="{BB962C8B-B14F-4D97-AF65-F5344CB8AC3E}">
        <p14:creationId xmlns:p14="http://schemas.microsoft.com/office/powerpoint/2010/main" val="1352136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FB083-9E46-FE52-87F6-A907480007C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C6A544A-9C18-31AC-DB04-ECDD0F0493A7}"/>
              </a:ext>
            </a:extLst>
          </p:cNvPr>
          <p:cNvSpPr>
            <a:spLocks noGrp="1"/>
          </p:cNvSpPr>
          <p:nvPr>
            <p:ph type="title"/>
          </p:nvPr>
        </p:nvSpPr>
        <p:spPr>
          <a:xfrm>
            <a:off x="923925" y="264319"/>
            <a:ext cx="10515600" cy="6100762"/>
          </a:xfrm>
        </p:spPr>
        <p:txBody>
          <a:bodyPr>
            <a:noAutofit/>
          </a:bodyPr>
          <a:lstStyle/>
          <a:p>
            <a:pPr marL="0" indent="0">
              <a:buNone/>
            </a:pPr>
            <a:r>
              <a:rPr lang="en-US" altLang="ja-JP" sz="4000" b="1" dirty="0"/>
              <a:t>Decentralized AI</a:t>
            </a:r>
            <a:r>
              <a:rPr lang="ja-JP" altLang="en-US" sz="4000" b="1" dirty="0"/>
              <a:t>としての</a:t>
            </a:r>
            <a:r>
              <a:rPr lang="en-US" altLang="ja-JP" sz="4000" b="1" dirty="0"/>
              <a:t>Numerai</a:t>
            </a:r>
            <a:br>
              <a:rPr lang="en-US" altLang="ja-JP" sz="4000" dirty="0"/>
            </a:br>
            <a:r>
              <a:rPr lang="ja-JP" altLang="en-US" sz="3200" dirty="0"/>
              <a:t>論文「</a:t>
            </a:r>
            <a:r>
              <a:rPr lang="en-US" altLang="ja-JP" sz="3200" dirty="0"/>
              <a:t>Advances in Financial Machine </a:t>
            </a:r>
            <a:r>
              <a:rPr lang="en-US" altLang="ja-JP" sz="3200" dirty="0" err="1"/>
              <a:t>Learning:Numerai‘s</a:t>
            </a:r>
            <a:r>
              <a:rPr lang="en-US" altLang="ja-JP" sz="3200" dirty="0"/>
              <a:t> Tournament</a:t>
            </a:r>
            <a:r>
              <a:rPr lang="ja-JP" altLang="en-US" sz="3200" dirty="0"/>
              <a:t>」を再読</a:t>
            </a:r>
            <a:br>
              <a:rPr lang="en-US" altLang="ja-JP" sz="4000" dirty="0"/>
            </a:br>
            <a:br>
              <a:rPr lang="en-US" altLang="ja-JP" sz="4000" dirty="0"/>
            </a:br>
            <a:r>
              <a:rPr lang="en-US" altLang="ja-JP" sz="4000" b="1" dirty="0"/>
              <a:t>Numerai as Decentralized AI</a:t>
            </a:r>
            <a:br>
              <a:rPr lang="en-US" altLang="ja-JP" sz="3200" dirty="0"/>
            </a:br>
            <a:r>
              <a:rPr lang="en-US" altLang="ja-JP" sz="3200" dirty="0"/>
              <a:t>Revisiting the Paper: Advances in Financial Machine Learning-Numerai’s Tournament</a:t>
            </a:r>
            <a:br>
              <a:rPr lang="en-US" altLang="ja-JP" sz="3200" dirty="0"/>
            </a:br>
            <a:r>
              <a:rPr lang="en-US" altLang="ja-JP" sz="2400" dirty="0">
                <a:solidFill>
                  <a:srgbClr val="FF0000"/>
                </a:solidFill>
                <a:latin typeface="HG創英角ﾎﾟｯﾌﾟ体" panose="040B0A09000000000000" pitchFamily="49" charset="-128"/>
                <a:ea typeface="HG創英角ﾎﾟｯﾌﾟ体" panose="040B0A09000000000000" pitchFamily="49" charset="-128"/>
              </a:rPr>
              <a:t>If you already know this paper, just let it go.</a:t>
            </a:r>
            <a:br>
              <a:rPr lang="en-US" altLang="ja-JP" sz="2400" dirty="0">
                <a:solidFill>
                  <a:srgbClr val="FF0000"/>
                </a:solidFill>
                <a:latin typeface="HG創英角ﾎﾟｯﾌﾟ体" panose="040B0A09000000000000" pitchFamily="49" charset="-128"/>
                <a:ea typeface="HG創英角ﾎﾟｯﾌﾟ体" panose="040B0A09000000000000" pitchFamily="49" charset="-128"/>
              </a:rPr>
            </a:br>
            <a:br>
              <a:rPr lang="en-US" altLang="ja-JP" sz="3200" dirty="0"/>
            </a:br>
            <a:r>
              <a:rPr lang="en-US" altLang="ja-JP" sz="1800" b="1" dirty="0"/>
              <a:t>Lopez de Prado, M. (2019). Advances in Financial Machine Learning: Numerai‘s Tournament. Cornell University - Operations Research &amp; Industrial Engineering; Abu Dhabi Investment Authority; True Positive Technologies. </a:t>
            </a:r>
            <a:br>
              <a:rPr lang="en-US" altLang="ja-JP" sz="1800" b="1" dirty="0"/>
            </a:br>
            <a:r>
              <a:rPr lang="en-US" altLang="ja-JP" sz="1800" b="1" dirty="0"/>
              <a:t>Retrieved from</a:t>
            </a:r>
            <a:r>
              <a:rPr lang="ja-JP" altLang="en-US" sz="1800" b="1" dirty="0"/>
              <a:t> </a:t>
            </a:r>
            <a:r>
              <a:rPr lang="en-US" altLang="ja-JP" sz="1800" b="1" dirty="0">
                <a:hlinkClick r:id="rId2"/>
              </a:rPr>
              <a:t>https://papers.ssrn.com/sol3/papers.cfm?abstract_id=3478927</a:t>
            </a:r>
            <a:br>
              <a:rPr lang="en-US" altLang="ja-JP" sz="1800" b="1" dirty="0"/>
            </a:br>
            <a:endParaRPr kumimoji="1" lang="ja-JP" altLang="en-US" sz="4000" b="1" dirty="0"/>
          </a:p>
        </p:txBody>
      </p:sp>
    </p:spTree>
    <p:extLst>
      <p:ext uri="{BB962C8B-B14F-4D97-AF65-F5344CB8AC3E}">
        <p14:creationId xmlns:p14="http://schemas.microsoft.com/office/powerpoint/2010/main" val="819939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B5523-A41A-CAEE-5789-90369E9CFE7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E6E3F561-98B5-BB40-1303-5BA5BBBE2918}"/>
              </a:ext>
            </a:extLst>
          </p:cNvPr>
          <p:cNvSpPr>
            <a:spLocks noGrp="1"/>
          </p:cNvSpPr>
          <p:nvPr>
            <p:ph type="title"/>
          </p:nvPr>
        </p:nvSpPr>
        <p:spPr/>
        <p:txBody>
          <a:bodyPr/>
          <a:lstStyle/>
          <a:p>
            <a:r>
              <a:rPr lang="en-US" altLang="ja-JP" b="1" dirty="0"/>
              <a:t>Decentralized AI</a:t>
            </a:r>
            <a:r>
              <a:rPr lang="ja-JP" altLang="en-US" b="1" dirty="0"/>
              <a:t>としての</a:t>
            </a:r>
            <a:r>
              <a:rPr lang="en-US" altLang="ja-JP" b="1" dirty="0"/>
              <a:t>Numerai</a:t>
            </a:r>
            <a:br>
              <a:rPr lang="en-US" altLang="ja-JP" b="1" dirty="0"/>
            </a:br>
            <a:r>
              <a:rPr lang="en-US" altLang="ja-JP" b="1" dirty="0"/>
              <a:t>Numerai as Decentralized AI</a:t>
            </a:r>
            <a:endParaRPr lang="ja-JP" altLang="en-US" b="1" dirty="0"/>
          </a:p>
        </p:txBody>
      </p:sp>
      <p:pic>
        <p:nvPicPr>
          <p:cNvPr id="3" name="コンテンツ プレースホルダー 2">
            <a:extLst>
              <a:ext uri="{FF2B5EF4-FFF2-40B4-BE49-F238E27FC236}">
                <a16:creationId xmlns:a16="http://schemas.microsoft.com/office/drawing/2014/main" id="{52A55907-23DA-4D9D-0CC3-5A19359677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10811" y="1004977"/>
            <a:ext cx="8170377" cy="5247621"/>
          </a:xfrm>
        </p:spPr>
      </p:pic>
      <p:sp>
        <p:nvSpPr>
          <p:cNvPr id="8" name="日付プレースホルダー 7">
            <a:extLst>
              <a:ext uri="{FF2B5EF4-FFF2-40B4-BE49-F238E27FC236}">
                <a16:creationId xmlns:a16="http://schemas.microsoft.com/office/drawing/2014/main" id="{1D487761-4190-4E31-4163-DF88E02E996F}"/>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0C8EE11-C68E-295C-A3CE-BA1DAADCEC31}"/>
              </a:ext>
            </a:extLst>
          </p:cNvPr>
          <p:cNvSpPr>
            <a:spLocks noGrp="1"/>
          </p:cNvSpPr>
          <p:nvPr>
            <p:ph type="sldNum" sz="quarter" idx="12"/>
          </p:nvPr>
        </p:nvSpPr>
        <p:spPr/>
        <p:txBody>
          <a:bodyPr/>
          <a:lstStyle/>
          <a:p>
            <a:fld id="{3BB876C2-8946-444B-B6D9-1B3467709539}" type="slidenum">
              <a:rPr kumimoji="1" lang="ja-JP" altLang="en-US" smtClean="0"/>
              <a:t>65</a:t>
            </a:fld>
            <a:endParaRPr kumimoji="1" lang="ja-JP" altLang="en-US" dirty="0"/>
          </a:p>
        </p:txBody>
      </p:sp>
      <p:sp>
        <p:nvSpPr>
          <p:cNvPr id="4" name="テキスト ボックス 3">
            <a:extLst>
              <a:ext uri="{FF2B5EF4-FFF2-40B4-BE49-F238E27FC236}">
                <a16:creationId xmlns:a16="http://schemas.microsoft.com/office/drawing/2014/main" id="{450E8997-3260-4E55-631C-258EC4C8447A}"/>
              </a:ext>
            </a:extLst>
          </p:cNvPr>
          <p:cNvSpPr txBox="1"/>
          <p:nvPr/>
        </p:nvSpPr>
        <p:spPr>
          <a:xfrm>
            <a:off x="2010811" y="6244590"/>
            <a:ext cx="6917278" cy="600164"/>
          </a:xfrm>
          <a:prstGeom prst="rect">
            <a:avLst/>
          </a:prstGeom>
          <a:noFill/>
        </p:spPr>
        <p:txBody>
          <a:bodyPr wrap="none" rtlCol="0">
            <a:spAutoFit/>
          </a:bodyPr>
          <a:lstStyle/>
          <a:p>
            <a:r>
              <a:rPr kumimoji="1" lang="en-US" altLang="ja-JP" sz="1100" dirty="0"/>
              <a:t>Numerai Tournament</a:t>
            </a:r>
            <a:r>
              <a:rPr kumimoji="1" lang="ja-JP" altLang="en-US" sz="1100" dirty="0"/>
              <a:t>　</a:t>
            </a:r>
            <a:r>
              <a:rPr kumimoji="1" lang="en-US" altLang="ja-JP" sz="1100" dirty="0"/>
              <a:t>Scoring</a:t>
            </a:r>
            <a:r>
              <a:rPr kumimoji="1" lang="ja-JP" altLang="en-US" sz="1100" dirty="0"/>
              <a:t>　</a:t>
            </a:r>
            <a:r>
              <a:rPr kumimoji="1" lang="en-US" altLang="ja-JP" sz="1100" dirty="0"/>
              <a:t>True Contribution (TC)</a:t>
            </a:r>
          </a:p>
          <a:p>
            <a:r>
              <a:rPr kumimoji="1" lang="en-US" altLang="ja-JP" sz="1100" dirty="0">
                <a:hlinkClick r:id="rId4"/>
              </a:rPr>
              <a:t>https://docs.numer.ai/numerai-tournament/scoring/true-contribution-tc</a:t>
            </a:r>
            <a:endParaRPr kumimoji="1" lang="en-US" altLang="ja-JP" sz="1100" dirty="0"/>
          </a:p>
          <a:p>
            <a:r>
              <a:rPr lang="en-US" altLang="ja-JP" sz="1100" dirty="0"/>
              <a:t>※</a:t>
            </a:r>
            <a:r>
              <a:rPr kumimoji="1" lang="en-US" altLang="ja-JP" sz="1100" dirty="0"/>
              <a:t>True Contribution (TC)</a:t>
            </a:r>
            <a:r>
              <a:rPr kumimoji="1" lang="ja-JP" altLang="en-US" sz="1100" dirty="0"/>
              <a:t>　</a:t>
            </a:r>
            <a:r>
              <a:rPr lang="ja-JP" altLang="en-US" sz="1100" dirty="0"/>
              <a:t>は現在、利用されていません 。</a:t>
            </a:r>
            <a:r>
              <a:rPr lang="en-US" altLang="ja-JP" sz="1100" dirty="0"/>
              <a:t>True Contribution (TC) is currently not in use.</a:t>
            </a:r>
            <a:endParaRPr kumimoji="1" lang="ja-JP" altLang="en-US" sz="1100" dirty="0"/>
          </a:p>
        </p:txBody>
      </p:sp>
    </p:spTree>
    <p:extLst>
      <p:ext uri="{BB962C8B-B14F-4D97-AF65-F5344CB8AC3E}">
        <p14:creationId xmlns:p14="http://schemas.microsoft.com/office/powerpoint/2010/main" val="3102416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3831B-89FA-D568-2B0A-66C6B8F2B2C9}"/>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E344DC41-BFB1-8252-C89A-19A0A028F17D}"/>
              </a:ext>
            </a:extLst>
          </p:cNvPr>
          <p:cNvSpPr>
            <a:spLocks noGrp="1"/>
          </p:cNvSpPr>
          <p:nvPr>
            <p:ph type="title"/>
          </p:nvPr>
        </p:nvSpPr>
        <p:spPr/>
        <p:txBody>
          <a:bodyPr vert="horz" lIns="91440" tIns="45720" rIns="91440" bIns="45720" rtlCol="0" anchor="ctr">
            <a:normAutofit/>
          </a:bodyPr>
          <a:lstStyle/>
          <a:p>
            <a:r>
              <a:rPr lang="en-US" altLang="ja-JP" b="1" dirty="0"/>
              <a:t>Numerai</a:t>
            </a:r>
            <a:r>
              <a:rPr lang="ja-JP" altLang="en-US" b="1" dirty="0"/>
              <a:t>とステークホルダ</a:t>
            </a:r>
            <a:br>
              <a:rPr lang="en-US" altLang="ja-JP" b="1" dirty="0"/>
            </a:br>
            <a:r>
              <a:rPr lang="en-US" altLang="ja-JP" b="1" dirty="0"/>
              <a:t>Numerai and Stakeholders</a:t>
            </a:r>
            <a:endParaRPr lang="ja-JP" altLang="en-US" b="1" dirty="0"/>
          </a:p>
        </p:txBody>
      </p:sp>
      <p:pic>
        <p:nvPicPr>
          <p:cNvPr id="3" name="コンテンツ プレースホルダー 2">
            <a:extLst>
              <a:ext uri="{FF2B5EF4-FFF2-40B4-BE49-F238E27FC236}">
                <a16:creationId xmlns:a16="http://schemas.microsoft.com/office/drawing/2014/main" id="{68131FC0-2C29-091D-8366-AB5AED7AA94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40467" y="1000973"/>
            <a:ext cx="8170377" cy="5247621"/>
          </a:xfrm>
        </p:spPr>
      </p:pic>
      <p:sp>
        <p:nvSpPr>
          <p:cNvPr id="8" name="日付プレースホルダー 7">
            <a:extLst>
              <a:ext uri="{FF2B5EF4-FFF2-40B4-BE49-F238E27FC236}">
                <a16:creationId xmlns:a16="http://schemas.microsoft.com/office/drawing/2014/main" id="{EEE6D673-5F57-9778-7E38-B0ED84391083}"/>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2914B391-B66B-32C3-15EC-7C16EF69528C}"/>
              </a:ext>
            </a:extLst>
          </p:cNvPr>
          <p:cNvSpPr>
            <a:spLocks noGrp="1"/>
          </p:cNvSpPr>
          <p:nvPr>
            <p:ph type="sldNum" sz="quarter" idx="12"/>
          </p:nvPr>
        </p:nvSpPr>
        <p:spPr/>
        <p:txBody>
          <a:bodyPr/>
          <a:lstStyle/>
          <a:p>
            <a:fld id="{3BB876C2-8946-444B-B6D9-1B3467709539}" type="slidenum">
              <a:rPr kumimoji="1" lang="ja-JP" altLang="en-US" smtClean="0"/>
              <a:t>66</a:t>
            </a:fld>
            <a:endParaRPr kumimoji="1" lang="ja-JP" altLang="en-US" dirty="0"/>
          </a:p>
        </p:txBody>
      </p:sp>
      <p:sp>
        <p:nvSpPr>
          <p:cNvPr id="4" name="テキスト ボックス 3">
            <a:extLst>
              <a:ext uri="{FF2B5EF4-FFF2-40B4-BE49-F238E27FC236}">
                <a16:creationId xmlns:a16="http://schemas.microsoft.com/office/drawing/2014/main" id="{C92B9442-CD02-4CB8-4314-A13F36D8A79F}"/>
              </a:ext>
            </a:extLst>
          </p:cNvPr>
          <p:cNvSpPr txBox="1"/>
          <p:nvPr/>
        </p:nvSpPr>
        <p:spPr>
          <a:xfrm>
            <a:off x="2010811" y="6244590"/>
            <a:ext cx="8261902" cy="600164"/>
          </a:xfrm>
          <a:prstGeom prst="rect">
            <a:avLst/>
          </a:prstGeom>
          <a:noFill/>
        </p:spPr>
        <p:txBody>
          <a:bodyPr wrap="square" rtlCol="0">
            <a:spAutoFit/>
          </a:bodyPr>
          <a:lstStyle/>
          <a:p>
            <a:r>
              <a:rPr kumimoji="1" lang="en-US" altLang="ja-JP" sz="1100" dirty="0"/>
              <a:t>Numerai Tournament</a:t>
            </a:r>
            <a:r>
              <a:rPr kumimoji="1" lang="ja-JP" altLang="en-US" sz="1100" dirty="0"/>
              <a:t>　</a:t>
            </a:r>
            <a:r>
              <a:rPr kumimoji="1" lang="en-US" altLang="ja-JP" sz="1100" dirty="0"/>
              <a:t>Scoring</a:t>
            </a:r>
            <a:r>
              <a:rPr kumimoji="1" lang="ja-JP" altLang="en-US" sz="1100" dirty="0"/>
              <a:t>　</a:t>
            </a:r>
            <a:r>
              <a:rPr kumimoji="1" lang="en-US" altLang="ja-JP" sz="1100" dirty="0"/>
              <a:t>True Contribution (TC)</a:t>
            </a:r>
          </a:p>
          <a:p>
            <a:r>
              <a:rPr kumimoji="1" lang="en-US" altLang="ja-JP" sz="1100" dirty="0">
                <a:hlinkClick r:id="rId4"/>
              </a:rPr>
              <a:t>https://docs.numer.ai/numerai-tournament/scoring/true-contribution-tc</a:t>
            </a:r>
            <a:endParaRPr kumimoji="1" lang="en-US" altLang="ja-JP" sz="1100" dirty="0"/>
          </a:p>
          <a:p>
            <a:r>
              <a:rPr kumimoji="1" lang="en-US" altLang="ja-JP" sz="1100" dirty="0"/>
              <a:t>True Contribution (TC)</a:t>
            </a:r>
            <a:r>
              <a:rPr kumimoji="1" lang="ja-JP" altLang="en-US" sz="1100" dirty="0"/>
              <a:t>　</a:t>
            </a:r>
            <a:r>
              <a:rPr lang="ja-JP" altLang="en-US" sz="1100" dirty="0"/>
              <a:t>は現在、利用されていません。 </a:t>
            </a:r>
            <a:r>
              <a:rPr lang="en-US" altLang="ja-JP" sz="1100" dirty="0"/>
              <a:t>True Contribution (TC) is currently not in use.</a:t>
            </a:r>
            <a:endParaRPr kumimoji="1" lang="ja-JP" altLang="en-US" sz="1100" dirty="0"/>
          </a:p>
        </p:txBody>
      </p:sp>
      <p:sp>
        <p:nvSpPr>
          <p:cNvPr id="2" name="四角形: 角を丸くする 1">
            <a:extLst>
              <a:ext uri="{FF2B5EF4-FFF2-40B4-BE49-F238E27FC236}">
                <a16:creationId xmlns:a16="http://schemas.microsoft.com/office/drawing/2014/main" id="{16F0267F-592D-C345-BF1C-3D93ACDE0293}"/>
              </a:ext>
            </a:extLst>
          </p:cNvPr>
          <p:cNvSpPr/>
          <p:nvPr/>
        </p:nvSpPr>
        <p:spPr>
          <a:xfrm>
            <a:off x="2116667" y="1075268"/>
            <a:ext cx="7967133" cy="1600200"/>
          </a:xfrm>
          <a:custGeom>
            <a:avLst/>
            <a:gdLst>
              <a:gd name="connsiteX0" fmla="*/ 0 w 7967133"/>
              <a:gd name="connsiteY0" fmla="*/ 266705 h 1600200"/>
              <a:gd name="connsiteX1" fmla="*/ 266705 w 7967133"/>
              <a:gd name="connsiteY1" fmla="*/ 0 h 1600200"/>
              <a:gd name="connsiteX2" fmla="*/ 987204 w 7967133"/>
              <a:gd name="connsiteY2" fmla="*/ 0 h 1600200"/>
              <a:gd name="connsiteX3" fmla="*/ 1484692 w 7967133"/>
              <a:gd name="connsiteY3" fmla="*/ 0 h 1600200"/>
              <a:gd name="connsiteX4" fmla="*/ 1907842 w 7967133"/>
              <a:gd name="connsiteY4" fmla="*/ 0 h 1600200"/>
              <a:gd name="connsiteX5" fmla="*/ 2554004 w 7967133"/>
              <a:gd name="connsiteY5" fmla="*/ 0 h 1600200"/>
              <a:gd name="connsiteX6" fmla="*/ 3051492 w 7967133"/>
              <a:gd name="connsiteY6" fmla="*/ 0 h 1600200"/>
              <a:gd name="connsiteX7" fmla="*/ 3771991 w 7967133"/>
              <a:gd name="connsiteY7" fmla="*/ 0 h 1600200"/>
              <a:gd name="connsiteX8" fmla="*/ 4195142 w 7967133"/>
              <a:gd name="connsiteY8" fmla="*/ 0 h 1600200"/>
              <a:gd name="connsiteX9" fmla="*/ 4915641 w 7967133"/>
              <a:gd name="connsiteY9" fmla="*/ 0 h 1600200"/>
              <a:gd name="connsiteX10" fmla="*/ 5264454 w 7967133"/>
              <a:gd name="connsiteY10" fmla="*/ 0 h 1600200"/>
              <a:gd name="connsiteX11" fmla="*/ 5836279 w 7967133"/>
              <a:gd name="connsiteY11" fmla="*/ 0 h 1600200"/>
              <a:gd name="connsiteX12" fmla="*/ 6408104 w 7967133"/>
              <a:gd name="connsiteY12" fmla="*/ 0 h 1600200"/>
              <a:gd name="connsiteX13" fmla="*/ 6905591 w 7967133"/>
              <a:gd name="connsiteY13" fmla="*/ 0 h 1600200"/>
              <a:gd name="connsiteX14" fmla="*/ 7700428 w 7967133"/>
              <a:gd name="connsiteY14" fmla="*/ 0 h 1600200"/>
              <a:gd name="connsiteX15" fmla="*/ 7967133 w 7967133"/>
              <a:gd name="connsiteY15" fmla="*/ 266705 h 1600200"/>
              <a:gd name="connsiteX16" fmla="*/ 7967133 w 7967133"/>
              <a:gd name="connsiteY16" fmla="*/ 800100 h 1600200"/>
              <a:gd name="connsiteX17" fmla="*/ 7967133 w 7967133"/>
              <a:gd name="connsiteY17" fmla="*/ 1333495 h 1600200"/>
              <a:gd name="connsiteX18" fmla="*/ 7700428 w 7967133"/>
              <a:gd name="connsiteY18" fmla="*/ 1600200 h 1600200"/>
              <a:gd name="connsiteX19" fmla="*/ 7351615 w 7967133"/>
              <a:gd name="connsiteY19" fmla="*/ 1600200 h 1600200"/>
              <a:gd name="connsiteX20" fmla="*/ 6631116 w 7967133"/>
              <a:gd name="connsiteY20" fmla="*/ 1600200 h 1600200"/>
              <a:gd name="connsiteX21" fmla="*/ 6059291 w 7967133"/>
              <a:gd name="connsiteY21" fmla="*/ 1600200 h 1600200"/>
              <a:gd name="connsiteX22" fmla="*/ 5636140 w 7967133"/>
              <a:gd name="connsiteY22" fmla="*/ 1600200 h 1600200"/>
              <a:gd name="connsiteX23" fmla="*/ 5064315 w 7967133"/>
              <a:gd name="connsiteY23" fmla="*/ 1600200 h 1600200"/>
              <a:gd name="connsiteX24" fmla="*/ 4715502 w 7967133"/>
              <a:gd name="connsiteY24" fmla="*/ 1600200 h 1600200"/>
              <a:gd name="connsiteX25" fmla="*/ 4366689 w 7967133"/>
              <a:gd name="connsiteY25" fmla="*/ 1600200 h 1600200"/>
              <a:gd name="connsiteX26" fmla="*/ 3794864 w 7967133"/>
              <a:gd name="connsiteY26" fmla="*/ 1600200 h 1600200"/>
              <a:gd name="connsiteX27" fmla="*/ 3371714 w 7967133"/>
              <a:gd name="connsiteY27" fmla="*/ 1600200 h 1600200"/>
              <a:gd name="connsiteX28" fmla="*/ 2725552 w 7967133"/>
              <a:gd name="connsiteY28" fmla="*/ 1600200 h 1600200"/>
              <a:gd name="connsiteX29" fmla="*/ 2302401 w 7967133"/>
              <a:gd name="connsiteY29" fmla="*/ 1600200 h 1600200"/>
              <a:gd name="connsiteX30" fmla="*/ 1656239 w 7967133"/>
              <a:gd name="connsiteY30" fmla="*/ 1600200 h 1600200"/>
              <a:gd name="connsiteX31" fmla="*/ 1307426 w 7967133"/>
              <a:gd name="connsiteY31" fmla="*/ 1600200 h 1600200"/>
              <a:gd name="connsiteX32" fmla="*/ 266705 w 7967133"/>
              <a:gd name="connsiteY32" fmla="*/ 1600200 h 1600200"/>
              <a:gd name="connsiteX33" fmla="*/ 0 w 7967133"/>
              <a:gd name="connsiteY33" fmla="*/ 1333495 h 1600200"/>
              <a:gd name="connsiteX34" fmla="*/ 0 w 7967133"/>
              <a:gd name="connsiteY34" fmla="*/ 800100 h 1600200"/>
              <a:gd name="connsiteX35" fmla="*/ 0 w 7967133"/>
              <a:gd name="connsiteY35" fmla="*/ 266705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67133" h="1600200" extrusionOk="0">
                <a:moveTo>
                  <a:pt x="0" y="266705"/>
                </a:moveTo>
                <a:cubicBezTo>
                  <a:pt x="-13280" y="111217"/>
                  <a:pt x="115491" y="1470"/>
                  <a:pt x="266705" y="0"/>
                </a:cubicBezTo>
                <a:cubicBezTo>
                  <a:pt x="537425" y="-54134"/>
                  <a:pt x="761993" y="8427"/>
                  <a:pt x="987204" y="0"/>
                </a:cubicBezTo>
                <a:cubicBezTo>
                  <a:pt x="1212415" y="-8427"/>
                  <a:pt x="1265761" y="31401"/>
                  <a:pt x="1484692" y="0"/>
                </a:cubicBezTo>
                <a:cubicBezTo>
                  <a:pt x="1703623" y="-31401"/>
                  <a:pt x="1722616" y="33308"/>
                  <a:pt x="1907842" y="0"/>
                </a:cubicBezTo>
                <a:cubicBezTo>
                  <a:pt x="2093068" y="-33308"/>
                  <a:pt x="2330034" y="57707"/>
                  <a:pt x="2554004" y="0"/>
                </a:cubicBezTo>
                <a:cubicBezTo>
                  <a:pt x="2777974" y="-57707"/>
                  <a:pt x="2870188" y="16477"/>
                  <a:pt x="3051492" y="0"/>
                </a:cubicBezTo>
                <a:cubicBezTo>
                  <a:pt x="3232796" y="-16477"/>
                  <a:pt x="3457266" y="7339"/>
                  <a:pt x="3771991" y="0"/>
                </a:cubicBezTo>
                <a:cubicBezTo>
                  <a:pt x="4086716" y="-7339"/>
                  <a:pt x="4066532" y="32901"/>
                  <a:pt x="4195142" y="0"/>
                </a:cubicBezTo>
                <a:cubicBezTo>
                  <a:pt x="4323752" y="-32901"/>
                  <a:pt x="4555588" y="57537"/>
                  <a:pt x="4915641" y="0"/>
                </a:cubicBezTo>
                <a:cubicBezTo>
                  <a:pt x="5275694" y="-57537"/>
                  <a:pt x="5176384" y="38495"/>
                  <a:pt x="5264454" y="0"/>
                </a:cubicBezTo>
                <a:cubicBezTo>
                  <a:pt x="5352524" y="-38495"/>
                  <a:pt x="5706132" y="60701"/>
                  <a:pt x="5836279" y="0"/>
                </a:cubicBezTo>
                <a:cubicBezTo>
                  <a:pt x="5966426" y="-60701"/>
                  <a:pt x="6266323" y="12566"/>
                  <a:pt x="6408104" y="0"/>
                </a:cubicBezTo>
                <a:cubicBezTo>
                  <a:pt x="6549885" y="-12566"/>
                  <a:pt x="6685842" y="25183"/>
                  <a:pt x="6905591" y="0"/>
                </a:cubicBezTo>
                <a:cubicBezTo>
                  <a:pt x="7125340" y="-25183"/>
                  <a:pt x="7538565" y="58023"/>
                  <a:pt x="7700428" y="0"/>
                </a:cubicBezTo>
                <a:cubicBezTo>
                  <a:pt x="7851657" y="-4881"/>
                  <a:pt x="7934715" y="106876"/>
                  <a:pt x="7967133" y="266705"/>
                </a:cubicBezTo>
                <a:cubicBezTo>
                  <a:pt x="8000550" y="468244"/>
                  <a:pt x="7954642" y="602079"/>
                  <a:pt x="7967133" y="800100"/>
                </a:cubicBezTo>
                <a:cubicBezTo>
                  <a:pt x="7979624" y="998121"/>
                  <a:pt x="7948892" y="1090258"/>
                  <a:pt x="7967133" y="1333495"/>
                </a:cubicBezTo>
                <a:cubicBezTo>
                  <a:pt x="7954307" y="1442209"/>
                  <a:pt x="7870710" y="1595531"/>
                  <a:pt x="7700428" y="1600200"/>
                </a:cubicBezTo>
                <a:cubicBezTo>
                  <a:pt x="7575365" y="1604329"/>
                  <a:pt x="7422623" y="1566585"/>
                  <a:pt x="7351615" y="1600200"/>
                </a:cubicBezTo>
                <a:cubicBezTo>
                  <a:pt x="7280607" y="1633815"/>
                  <a:pt x="6887705" y="1584928"/>
                  <a:pt x="6631116" y="1600200"/>
                </a:cubicBezTo>
                <a:cubicBezTo>
                  <a:pt x="6374527" y="1615472"/>
                  <a:pt x="6302422" y="1549312"/>
                  <a:pt x="6059291" y="1600200"/>
                </a:cubicBezTo>
                <a:cubicBezTo>
                  <a:pt x="5816160" y="1651088"/>
                  <a:pt x="5788829" y="1561374"/>
                  <a:pt x="5636140" y="1600200"/>
                </a:cubicBezTo>
                <a:cubicBezTo>
                  <a:pt x="5483451" y="1639026"/>
                  <a:pt x="5316504" y="1574089"/>
                  <a:pt x="5064315" y="1600200"/>
                </a:cubicBezTo>
                <a:cubicBezTo>
                  <a:pt x="4812127" y="1626311"/>
                  <a:pt x="4817568" y="1575796"/>
                  <a:pt x="4715502" y="1600200"/>
                </a:cubicBezTo>
                <a:cubicBezTo>
                  <a:pt x="4613436" y="1624604"/>
                  <a:pt x="4466608" y="1587092"/>
                  <a:pt x="4366689" y="1600200"/>
                </a:cubicBezTo>
                <a:cubicBezTo>
                  <a:pt x="4266770" y="1613308"/>
                  <a:pt x="3939225" y="1548200"/>
                  <a:pt x="3794864" y="1600200"/>
                </a:cubicBezTo>
                <a:cubicBezTo>
                  <a:pt x="3650504" y="1652200"/>
                  <a:pt x="3485827" y="1592063"/>
                  <a:pt x="3371714" y="1600200"/>
                </a:cubicBezTo>
                <a:cubicBezTo>
                  <a:pt x="3257601" y="1608337"/>
                  <a:pt x="2989133" y="1570931"/>
                  <a:pt x="2725552" y="1600200"/>
                </a:cubicBezTo>
                <a:cubicBezTo>
                  <a:pt x="2461971" y="1629469"/>
                  <a:pt x="2498895" y="1560025"/>
                  <a:pt x="2302401" y="1600200"/>
                </a:cubicBezTo>
                <a:cubicBezTo>
                  <a:pt x="2105907" y="1640375"/>
                  <a:pt x="1917348" y="1587941"/>
                  <a:pt x="1656239" y="1600200"/>
                </a:cubicBezTo>
                <a:cubicBezTo>
                  <a:pt x="1395130" y="1612459"/>
                  <a:pt x="1447595" y="1564221"/>
                  <a:pt x="1307426" y="1600200"/>
                </a:cubicBezTo>
                <a:cubicBezTo>
                  <a:pt x="1167257" y="1636179"/>
                  <a:pt x="540920" y="1531770"/>
                  <a:pt x="266705" y="1600200"/>
                </a:cubicBezTo>
                <a:cubicBezTo>
                  <a:pt x="147629" y="1626369"/>
                  <a:pt x="21227" y="1468101"/>
                  <a:pt x="0" y="1333495"/>
                </a:cubicBezTo>
                <a:cubicBezTo>
                  <a:pt x="-8932" y="1155517"/>
                  <a:pt x="771" y="938023"/>
                  <a:pt x="0" y="800100"/>
                </a:cubicBezTo>
                <a:cubicBezTo>
                  <a:pt x="-771" y="662177"/>
                  <a:pt x="46617" y="422369"/>
                  <a:pt x="0" y="266705"/>
                </a:cubicBezTo>
                <a:close/>
              </a:path>
            </a:pathLst>
          </a:custGeom>
          <a:noFill/>
          <a:ln w="3492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F492AA0-DF51-3ECF-19A3-F55E3B6AB211}"/>
              </a:ext>
            </a:extLst>
          </p:cNvPr>
          <p:cNvSpPr txBox="1"/>
          <p:nvPr/>
        </p:nvSpPr>
        <p:spPr>
          <a:xfrm>
            <a:off x="2174341" y="1083555"/>
            <a:ext cx="1704313" cy="400110"/>
          </a:xfrm>
          <a:prstGeom prst="rect">
            <a:avLst/>
          </a:prstGeom>
          <a:noFill/>
        </p:spPr>
        <p:txBody>
          <a:bodyPr wrap="none" rtlCol="0">
            <a:spAutoFit/>
          </a:bodyPr>
          <a:lstStyle/>
          <a:p>
            <a:r>
              <a:rPr lang="en-US" altLang="ja-JP" sz="2000" b="1" dirty="0">
                <a:solidFill>
                  <a:srgbClr val="FF0000"/>
                </a:solidFill>
              </a:rPr>
              <a:t>C</a:t>
            </a:r>
            <a:r>
              <a:rPr kumimoji="1" lang="en-US" altLang="ja-JP" sz="2000" b="1" dirty="0">
                <a:solidFill>
                  <a:srgbClr val="FF0000"/>
                </a:solidFill>
              </a:rPr>
              <a:t>ontestant</a:t>
            </a:r>
            <a:r>
              <a:rPr lang="en-US" altLang="ja-JP" sz="2000" b="1" dirty="0">
                <a:solidFill>
                  <a:srgbClr val="FF0000"/>
                </a:solidFill>
              </a:rPr>
              <a:t>s</a:t>
            </a:r>
            <a:endParaRPr kumimoji="1" lang="ja-JP" altLang="en-US" sz="2000" b="1" dirty="0">
              <a:solidFill>
                <a:srgbClr val="FF0000"/>
              </a:solidFill>
            </a:endParaRPr>
          </a:p>
        </p:txBody>
      </p:sp>
      <p:sp>
        <p:nvSpPr>
          <p:cNvPr id="7" name="四角形: 角を丸くする 6">
            <a:extLst>
              <a:ext uri="{FF2B5EF4-FFF2-40B4-BE49-F238E27FC236}">
                <a16:creationId xmlns:a16="http://schemas.microsoft.com/office/drawing/2014/main" id="{D40CEEAE-CEE2-D129-ACAD-B777E29B8613}"/>
              </a:ext>
            </a:extLst>
          </p:cNvPr>
          <p:cNvSpPr/>
          <p:nvPr/>
        </p:nvSpPr>
        <p:spPr>
          <a:xfrm>
            <a:off x="2091268" y="2904070"/>
            <a:ext cx="4913526" cy="3232763"/>
          </a:xfrm>
          <a:custGeom>
            <a:avLst/>
            <a:gdLst>
              <a:gd name="connsiteX0" fmla="*/ 0 w 4913526"/>
              <a:gd name="connsiteY0" fmla="*/ 538805 h 3232763"/>
              <a:gd name="connsiteX1" fmla="*/ 538805 w 4913526"/>
              <a:gd name="connsiteY1" fmla="*/ 0 h 3232763"/>
              <a:gd name="connsiteX2" fmla="*/ 1163511 w 4913526"/>
              <a:gd name="connsiteY2" fmla="*/ 0 h 3232763"/>
              <a:gd name="connsiteX3" fmla="*/ 1673140 w 4913526"/>
              <a:gd name="connsiteY3" fmla="*/ 0 h 3232763"/>
              <a:gd name="connsiteX4" fmla="*/ 2144410 w 4913526"/>
              <a:gd name="connsiteY4" fmla="*/ 0 h 3232763"/>
              <a:gd name="connsiteX5" fmla="*/ 2730757 w 4913526"/>
              <a:gd name="connsiteY5" fmla="*/ 0 h 3232763"/>
              <a:gd name="connsiteX6" fmla="*/ 3240386 w 4913526"/>
              <a:gd name="connsiteY6" fmla="*/ 0 h 3232763"/>
              <a:gd name="connsiteX7" fmla="*/ 3865092 w 4913526"/>
              <a:gd name="connsiteY7" fmla="*/ 0 h 3232763"/>
              <a:gd name="connsiteX8" fmla="*/ 4374721 w 4913526"/>
              <a:gd name="connsiteY8" fmla="*/ 0 h 3232763"/>
              <a:gd name="connsiteX9" fmla="*/ 4913526 w 4913526"/>
              <a:gd name="connsiteY9" fmla="*/ 538805 h 3232763"/>
              <a:gd name="connsiteX10" fmla="*/ 4913526 w 4913526"/>
              <a:gd name="connsiteY10" fmla="*/ 1034490 h 3232763"/>
              <a:gd name="connsiteX11" fmla="*/ 4913526 w 4913526"/>
              <a:gd name="connsiteY11" fmla="*/ 1573278 h 3232763"/>
              <a:gd name="connsiteX12" fmla="*/ 4913526 w 4913526"/>
              <a:gd name="connsiteY12" fmla="*/ 2090515 h 3232763"/>
              <a:gd name="connsiteX13" fmla="*/ 4913526 w 4913526"/>
              <a:gd name="connsiteY13" fmla="*/ 2693958 h 3232763"/>
              <a:gd name="connsiteX14" fmla="*/ 4374721 w 4913526"/>
              <a:gd name="connsiteY14" fmla="*/ 3232763 h 3232763"/>
              <a:gd name="connsiteX15" fmla="*/ 3826733 w 4913526"/>
              <a:gd name="connsiteY15" fmla="*/ 3232763 h 3232763"/>
              <a:gd name="connsiteX16" fmla="*/ 3202027 w 4913526"/>
              <a:gd name="connsiteY16" fmla="*/ 3232763 h 3232763"/>
              <a:gd name="connsiteX17" fmla="*/ 2654039 w 4913526"/>
              <a:gd name="connsiteY17" fmla="*/ 3232763 h 3232763"/>
              <a:gd name="connsiteX18" fmla="*/ 2221128 w 4913526"/>
              <a:gd name="connsiteY18" fmla="*/ 3232763 h 3232763"/>
              <a:gd name="connsiteX19" fmla="*/ 1749858 w 4913526"/>
              <a:gd name="connsiteY19" fmla="*/ 3232763 h 3232763"/>
              <a:gd name="connsiteX20" fmla="*/ 1125152 w 4913526"/>
              <a:gd name="connsiteY20" fmla="*/ 3232763 h 3232763"/>
              <a:gd name="connsiteX21" fmla="*/ 538805 w 4913526"/>
              <a:gd name="connsiteY21" fmla="*/ 3232763 h 3232763"/>
              <a:gd name="connsiteX22" fmla="*/ 0 w 4913526"/>
              <a:gd name="connsiteY22" fmla="*/ 2693958 h 3232763"/>
              <a:gd name="connsiteX23" fmla="*/ 0 w 4913526"/>
              <a:gd name="connsiteY23" fmla="*/ 2133618 h 3232763"/>
              <a:gd name="connsiteX24" fmla="*/ 0 w 4913526"/>
              <a:gd name="connsiteY24" fmla="*/ 1659485 h 3232763"/>
              <a:gd name="connsiteX25" fmla="*/ 0 w 4913526"/>
              <a:gd name="connsiteY25" fmla="*/ 1120696 h 3232763"/>
              <a:gd name="connsiteX26" fmla="*/ 0 w 4913526"/>
              <a:gd name="connsiteY26" fmla="*/ 538805 h 323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13526" h="3232763" extrusionOk="0">
                <a:moveTo>
                  <a:pt x="0" y="538805"/>
                </a:moveTo>
                <a:cubicBezTo>
                  <a:pt x="-50056" y="210355"/>
                  <a:pt x="193863" y="17778"/>
                  <a:pt x="538805" y="0"/>
                </a:cubicBezTo>
                <a:cubicBezTo>
                  <a:pt x="753070" y="-55036"/>
                  <a:pt x="893330" y="3880"/>
                  <a:pt x="1163511" y="0"/>
                </a:cubicBezTo>
                <a:cubicBezTo>
                  <a:pt x="1433692" y="-3880"/>
                  <a:pt x="1462958" y="1487"/>
                  <a:pt x="1673140" y="0"/>
                </a:cubicBezTo>
                <a:cubicBezTo>
                  <a:pt x="1883322" y="-1487"/>
                  <a:pt x="1994938" y="30957"/>
                  <a:pt x="2144410" y="0"/>
                </a:cubicBezTo>
                <a:cubicBezTo>
                  <a:pt x="2293882" y="-30957"/>
                  <a:pt x="2468340" y="34308"/>
                  <a:pt x="2730757" y="0"/>
                </a:cubicBezTo>
                <a:cubicBezTo>
                  <a:pt x="2993174" y="-34308"/>
                  <a:pt x="3008787" y="3397"/>
                  <a:pt x="3240386" y="0"/>
                </a:cubicBezTo>
                <a:cubicBezTo>
                  <a:pt x="3471985" y="-3397"/>
                  <a:pt x="3566524" y="62782"/>
                  <a:pt x="3865092" y="0"/>
                </a:cubicBezTo>
                <a:cubicBezTo>
                  <a:pt x="4163660" y="-62782"/>
                  <a:pt x="4245940" y="42167"/>
                  <a:pt x="4374721" y="0"/>
                </a:cubicBezTo>
                <a:cubicBezTo>
                  <a:pt x="4654028" y="30218"/>
                  <a:pt x="4859363" y="178409"/>
                  <a:pt x="4913526" y="538805"/>
                </a:cubicBezTo>
                <a:cubicBezTo>
                  <a:pt x="4927637" y="643336"/>
                  <a:pt x="4856691" y="804566"/>
                  <a:pt x="4913526" y="1034490"/>
                </a:cubicBezTo>
                <a:cubicBezTo>
                  <a:pt x="4970361" y="1264414"/>
                  <a:pt x="4877020" y="1355224"/>
                  <a:pt x="4913526" y="1573278"/>
                </a:cubicBezTo>
                <a:cubicBezTo>
                  <a:pt x="4950032" y="1791332"/>
                  <a:pt x="4909693" y="1961950"/>
                  <a:pt x="4913526" y="2090515"/>
                </a:cubicBezTo>
                <a:cubicBezTo>
                  <a:pt x="4917359" y="2219080"/>
                  <a:pt x="4889592" y="2401611"/>
                  <a:pt x="4913526" y="2693958"/>
                </a:cubicBezTo>
                <a:cubicBezTo>
                  <a:pt x="4964193" y="2928633"/>
                  <a:pt x="4641284" y="3220775"/>
                  <a:pt x="4374721" y="3232763"/>
                </a:cubicBezTo>
                <a:cubicBezTo>
                  <a:pt x="4256029" y="3298236"/>
                  <a:pt x="3960373" y="3188986"/>
                  <a:pt x="3826733" y="3232763"/>
                </a:cubicBezTo>
                <a:cubicBezTo>
                  <a:pt x="3693093" y="3276540"/>
                  <a:pt x="3449435" y="3177994"/>
                  <a:pt x="3202027" y="3232763"/>
                </a:cubicBezTo>
                <a:cubicBezTo>
                  <a:pt x="2954619" y="3287532"/>
                  <a:pt x="2845367" y="3175048"/>
                  <a:pt x="2654039" y="3232763"/>
                </a:cubicBezTo>
                <a:cubicBezTo>
                  <a:pt x="2462711" y="3290478"/>
                  <a:pt x="2356767" y="3222189"/>
                  <a:pt x="2221128" y="3232763"/>
                </a:cubicBezTo>
                <a:cubicBezTo>
                  <a:pt x="2085489" y="3243337"/>
                  <a:pt x="1947028" y="3205606"/>
                  <a:pt x="1749858" y="3232763"/>
                </a:cubicBezTo>
                <a:cubicBezTo>
                  <a:pt x="1552688" y="3259920"/>
                  <a:pt x="1420165" y="3193817"/>
                  <a:pt x="1125152" y="3232763"/>
                </a:cubicBezTo>
                <a:cubicBezTo>
                  <a:pt x="830139" y="3271709"/>
                  <a:pt x="790035" y="3225279"/>
                  <a:pt x="538805" y="3232763"/>
                </a:cubicBezTo>
                <a:cubicBezTo>
                  <a:pt x="266559" y="3282913"/>
                  <a:pt x="-8210" y="2995862"/>
                  <a:pt x="0" y="2693958"/>
                </a:cubicBezTo>
                <a:cubicBezTo>
                  <a:pt x="-21336" y="2531602"/>
                  <a:pt x="65378" y="2379392"/>
                  <a:pt x="0" y="2133618"/>
                </a:cubicBezTo>
                <a:cubicBezTo>
                  <a:pt x="-65378" y="1887844"/>
                  <a:pt x="27646" y="1831913"/>
                  <a:pt x="0" y="1659485"/>
                </a:cubicBezTo>
                <a:cubicBezTo>
                  <a:pt x="-27646" y="1487057"/>
                  <a:pt x="9284" y="1307688"/>
                  <a:pt x="0" y="1120696"/>
                </a:cubicBezTo>
                <a:cubicBezTo>
                  <a:pt x="-9284" y="933704"/>
                  <a:pt x="45846" y="666000"/>
                  <a:pt x="0" y="538805"/>
                </a:cubicBezTo>
                <a:close/>
              </a:path>
            </a:pathLst>
          </a:custGeom>
          <a:noFill/>
          <a:ln w="3492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2521E2E-AF26-BBB5-3B1A-6627CE96BF12}"/>
              </a:ext>
            </a:extLst>
          </p:cNvPr>
          <p:cNvSpPr txBox="1"/>
          <p:nvPr/>
        </p:nvSpPr>
        <p:spPr>
          <a:xfrm>
            <a:off x="7632226" y="2706598"/>
            <a:ext cx="2299027" cy="523220"/>
          </a:xfrm>
          <a:prstGeom prst="rect">
            <a:avLst/>
          </a:prstGeom>
          <a:noFill/>
        </p:spPr>
        <p:txBody>
          <a:bodyPr wrap="none" rtlCol="0">
            <a:spAutoFit/>
          </a:bodyPr>
          <a:lstStyle/>
          <a:p>
            <a:r>
              <a:rPr lang="en-US" altLang="ja-JP" sz="1400" b="1" dirty="0"/>
              <a:t>World</a:t>
            </a:r>
            <a:r>
              <a:rPr lang="ja-JP" altLang="en-US" sz="1400" b="1" dirty="0"/>
              <a:t> </a:t>
            </a:r>
            <a:r>
              <a:rPr lang="en-US" altLang="ja-JP" sz="1400" b="1" dirty="0"/>
              <a:t>30</a:t>
            </a:r>
            <a:r>
              <a:rPr lang="ja-JP" altLang="en-US" sz="1400" b="1" dirty="0"/>
              <a:t> </a:t>
            </a:r>
            <a:r>
              <a:rPr lang="en-US" altLang="ja-JP" sz="1400" b="1" dirty="0"/>
              <a:t>Markets</a:t>
            </a:r>
          </a:p>
          <a:p>
            <a:r>
              <a:rPr lang="en-US" altLang="ja-JP" sz="1400" b="1" dirty="0"/>
              <a:t>Market Neutral Strategy</a:t>
            </a:r>
            <a:endParaRPr kumimoji="1" lang="ja-JP" altLang="en-US" sz="1400" b="1" dirty="0"/>
          </a:p>
        </p:txBody>
      </p:sp>
      <p:pic>
        <p:nvPicPr>
          <p:cNvPr id="12" name="図 11">
            <a:extLst>
              <a:ext uri="{FF2B5EF4-FFF2-40B4-BE49-F238E27FC236}">
                <a16:creationId xmlns:a16="http://schemas.microsoft.com/office/drawing/2014/main" id="{FAED5313-2260-6205-4FC2-D62C8010FA8F}"/>
              </a:ext>
            </a:extLst>
          </p:cNvPr>
          <p:cNvPicPr>
            <a:picLocks noChangeAspect="1"/>
          </p:cNvPicPr>
          <p:nvPr/>
        </p:nvPicPr>
        <p:blipFill>
          <a:blip r:embed="rId5"/>
          <a:stretch>
            <a:fillRect/>
          </a:stretch>
        </p:blipFill>
        <p:spPr>
          <a:xfrm>
            <a:off x="8112672" y="3218601"/>
            <a:ext cx="1316974" cy="875666"/>
          </a:xfrm>
          <a:prstGeom prst="rect">
            <a:avLst/>
          </a:prstGeom>
        </p:spPr>
      </p:pic>
      <p:sp>
        <p:nvSpPr>
          <p:cNvPr id="13" name="テキスト ボックス 12">
            <a:extLst>
              <a:ext uri="{FF2B5EF4-FFF2-40B4-BE49-F238E27FC236}">
                <a16:creationId xmlns:a16="http://schemas.microsoft.com/office/drawing/2014/main" id="{B387AB71-D4F7-909E-E59C-5F25809D0553}"/>
              </a:ext>
            </a:extLst>
          </p:cNvPr>
          <p:cNvSpPr txBox="1"/>
          <p:nvPr/>
        </p:nvSpPr>
        <p:spPr>
          <a:xfrm>
            <a:off x="8064027" y="4173105"/>
            <a:ext cx="1298753" cy="307777"/>
          </a:xfrm>
          <a:prstGeom prst="rect">
            <a:avLst/>
          </a:prstGeom>
          <a:noFill/>
        </p:spPr>
        <p:txBody>
          <a:bodyPr wrap="none" rtlCol="0">
            <a:spAutoFit/>
          </a:bodyPr>
          <a:lstStyle/>
          <a:p>
            <a:r>
              <a:rPr lang="en-US" altLang="ja-JP" sz="1400" b="1" dirty="0"/>
              <a:t>SEC/13F-HR</a:t>
            </a:r>
            <a:endParaRPr kumimoji="1" lang="ja-JP" altLang="en-US" sz="1400" b="1" dirty="0"/>
          </a:p>
        </p:txBody>
      </p:sp>
      <p:pic>
        <p:nvPicPr>
          <p:cNvPr id="15" name="図 14">
            <a:extLst>
              <a:ext uri="{FF2B5EF4-FFF2-40B4-BE49-F238E27FC236}">
                <a16:creationId xmlns:a16="http://schemas.microsoft.com/office/drawing/2014/main" id="{B2A599ED-1416-A5AB-C25A-82A9A64C028A}"/>
              </a:ext>
            </a:extLst>
          </p:cNvPr>
          <p:cNvPicPr>
            <a:picLocks noChangeAspect="1"/>
          </p:cNvPicPr>
          <p:nvPr/>
        </p:nvPicPr>
        <p:blipFill>
          <a:blip r:embed="rId6"/>
          <a:stretch>
            <a:fillRect/>
          </a:stretch>
        </p:blipFill>
        <p:spPr>
          <a:xfrm>
            <a:off x="8167846" y="4437124"/>
            <a:ext cx="1251180" cy="633594"/>
          </a:xfrm>
          <a:prstGeom prst="rect">
            <a:avLst/>
          </a:prstGeom>
        </p:spPr>
      </p:pic>
      <p:cxnSp>
        <p:nvCxnSpPr>
          <p:cNvPr id="17" name="直線矢印コネクタ 16">
            <a:extLst>
              <a:ext uri="{FF2B5EF4-FFF2-40B4-BE49-F238E27FC236}">
                <a16:creationId xmlns:a16="http://schemas.microsoft.com/office/drawing/2014/main" id="{F9805AE1-D2B5-7877-C2C6-C1B7A4DDC086}"/>
              </a:ext>
            </a:extLst>
          </p:cNvPr>
          <p:cNvCxnSpPr>
            <a:cxnSpLocks/>
          </p:cNvCxnSpPr>
          <p:nvPr/>
        </p:nvCxnSpPr>
        <p:spPr>
          <a:xfrm flipV="1">
            <a:off x="6847336" y="3798129"/>
            <a:ext cx="1265336" cy="555603"/>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915F006-EB21-C711-B8FE-7E1B0C0D3305}"/>
              </a:ext>
            </a:extLst>
          </p:cNvPr>
          <p:cNvCxnSpPr>
            <a:cxnSpLocks/>
            <a:endCxn id="15" idx="1"/>
          </p:cNvCxnSpPr>
          <p:nvPr/>
        </p:nvCxnSpPr>
        <p:spPr>
          <a:xfrm>
            <a:off x="6853287" y="4753921"/>
            <a:ext cx="1314559" cy="0"/>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16606E9-75FD-83A7-D05B-E639CE393FFF}"/>
              </a:ext>
            </a:extLst>
          </p:cNvPr>
          <p:cNvSpPr txBox="1"/>
          <p:nvPr/>
        </p:nvSpPr>
        <p:spPr>
          <a:xfrm>
            <a:off x="7056213" y="3667021"/>
            <a:ext cx="694421" cy="307777"/>
          </a:xfrm>
          <a:prstGeom prst="rect">
            <a:avLst/>
          </a:prstGeom>
          <a:noFill/>
        </p:spPr>
        <p:txBody>
          <a:bodyPr wrap="none" rtlCol="0">
            <a:spAutoFit/>
          </a:bodyPr>
          <a:lstStyle/>
          <a:p>
            <a:r>
              <a:rPr kumimoji="1" lang="en-US" altLang="ja-JP" sz="1400" b="1" dirty="0"/>
              <a:t>Trade</a:t>
            </a:r>
            <a:endParaRPr kumimoji="1" lang="ja-JP" altLang="en-US" sz="1400" b="1" dirty="0"/>
          </a:p>
        </p:txBody>
      </p:sp>
      <p:sp>
        <p:nvSpPr>
          <p:cNvPr id="23" name="テキスト ボックス 22">
            <a:extLst>
              <a:ext uri="{FF2B5EF4-FFF2-40B4-BE49-F238E27FC236}">
                <a16:creationId xmlns:a16="http://schemas.microsoft.com/office/drawing/2014/main" id="{EAF3E561-D807-A67D-1143-3817786DD00C}"/>
              </a:ext>
            </a:extLst>
          </p:cNvPr>
          <p:cNvSpPr txBox="1"/>
          <p:nvPr/>
        </p:nvSpPr>
        <p:spPr>
          <a:xfrm>
            <a:off x="7115683" y="4416569"/>
            <a:ext cx="771365" cy="307777"/>
          </a:xfrm>
          <a:prstGeom prst="rect">
            <a:avLst/>
          </a:prstGeom>
          <a:noFill/>
        </p:spPr>
        <p:txBody>
          <a:bodyPr wrap="none" rtlCol="0">
            <a:spAutoFit/>
          </a:bodyPr>
          <a:lstStyle/>
          <a:p>
            <a:r>
              <a:rPr kumimoji="1" lang="en-US" altLang="ja-JP" sz="1400" b="1" dirty="0"/>
              <a:t>Report</a:t>
            </a:r>
            <a:endParaRPr kumimoji="1" lang="ja-JP" altLang="en-US" sz="1400" b="1" dirty="0"/>
          </a:p>
        </p:txBody>
      </p:sp>
      <p:sp>
        <p:nvSpPr>
          <p:cNvPr id="29" name="テキスト ボックス 28">
            <a:extLst>
              <a:ext uri="{FF2B5EF4-FFF2-40B4-BE49-F238E27FC236}">
                <a16:creationId xmlns:a16="http://schemas.microsoft.com/office/drawing/2014/main" id="{0F19C5B7-E534-4EDF-323F-7C03D3A61686}"/>
              </a:ext>
            </a:extLst>
          </p:cNvPr>
          <p:cNvSpPr txBox="1"/>
          <p:nvPr/>
        </p:nvSpPr>
        <p:spPr>
          <a:xfrm>
            <a:off x="2210064" y="2967466"/>
            <a:ext cx="2424062" cy="400110"/>
          </a:xfrm>
          <a:prstGeom prst="rect">
            <a:avLst/>
          </a:prstGeom>
          <a:noFill/>
        </p:spPr>
        <p:txBody>
          <a:bodyPr wrap="none" rtlCol="0">
            <a:spAutoFit/>
          </a:bodyPr>
          <a:lstStyle/>
          <a:p>
            <a:r>
              <a:rPr kumimoji="1" lang="en-US" altLang="ja-JP" sz="2000" b="1" dirty="0">
                <a:solidFill>
                  <a:srgbClr val="FF0000"/>
                </a:solidFill>
              </a:rPr>
              <a:t>Numerai GP LLC. </a:t>
            </a:r>
            <a:endParaRPr kumimoji="1" lang="ja-JP" altLang="en-US" sz="2000" b="1" dirty="0">
              <a:solidFill>
                <a:srgbClr val="FF0000"/>
              </a:solidFill>
            </a:endParaRPr>
          </a:p>
        </p:txBody>
      </p:sp>
      <p:pic>
        <p:nvPicPr>
          <p:cNvPr id="18" name="図 17">
            <a:extLst>
              <a:ext uri="{FF2B5EF4-FFF2-40B4-BE49-F238E27FC236}">
                <a16:creationId xmlns:a16="http://schemas.microsoft.com/office/drawing/2014/main" id="{659874DB-5308-FE96-CE78-8122DAF076E2}"/>
              </a:ext>
            </a:extLst>
          </p:cNvPr>
          <p:cNvPicPr>
            <a:picLocks noChangeAspect="1"/>
          </p:cNvPicPr>
          <p:nvPr/>
        </p:nvPicPr>
        <p:blipFill>
          <a:blip r:embed="rId7"/>
          <a:stretch>
            <a:fillRect/>
          </a:stretch>
        </p:blipFill>
        <p:spPr>
          <a:xfrm>
            <a:off x="8315402" y="5466715"/>
            <a:ext cx="1097386" cy="738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テキスト ボックス 19">
            <a:extLst>
              <a:ext uri="{FF2B5EF4-FFF2-40B4-BE49-F238E27FC236}">
                <a16:creationId xmlns:a16="http://schemas.microsoft.com/office/drawing/2014/main" id="{5482D86B-31D9-0C95-022F-12F5C6EC8FB9}"/>
              </a:ext>
            </a:extLst>
          </p:cNvPr>
          <p:cNvSpPr txBox="1"/>
          <p:nvPr/>
        </p:nvSpPr>
        <p:spPr>
          <a:xfrm>
            <a:off x="7860946" y="5181086"/>
            <a:ext cx="1991251" cy="307777"/>
          </a:xfrm>
          <a:prstGeom prst="rect">
            <a:avLst/>
          </a:prstGeom>
          <a:noFill/>
        </p:spPr>
        <p:txBody>
          <a:bodyPr wrap="none" rtlCol="0">
            <a:spAutoFit/>
          </a:bodyPr>
          <a:lstStyle>
            <a:defPPr>
              <a:defRPr lang="ja-JP"/>
            </a:defPPr>
            <a:lvl1pPr>
              <a:defRPr sz="1400" b="1"/>
            </a:lvl1pPr>
          </a:lstStyle>
          <a:p>
            <a:r>
              <a:rPr lang="en-US" altLang="ja-JP" dirty="0"/>
              <a:t>Institutional investor</a:t>
            </a:r>
          </a:p>
        </p:txBody>
      </p:sp>
      <p:cxnSp>
        <p:nvCxnSpPr>
          <p:cNvPr id="21" name="直線矢印コネクタ 20">
            <a:extLst>
              <a:ext uri="{FF2B5EF4-FFF2-40B4-BE49-F238E27FC236}">
                <a16:creationId xmlns:a16="http://schemas.microsoft.com/office/drawing/2014/main" id="{3E689BC6-6B11-12B1-D3B5-121CBE7CC202}"/>
              </a:ext>
            </a:extLst>
          </p:cNvPr>
          <p:cNvCxnSpPr>
            <a:cxnSpLocks/>
          </p:cNvCxnSpPr>
          <p:nvPr/>
        </p:nvCxnSpPr>
        <p:spPr>
          <a:xfrm flipH="1" flipV="1">
            <a:off x="6847336" y="5460287"/>
            <a:ext cx="1418058" cy="347230"/>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7C9517D-5B08-7AFA-026F-8F2B61B5A394}"/>
              </a:ext>
            </a:extLst>
          </p:cNvPr>
          <p:cNvSpPr txBox="1"/>
          <p:nvPr/>
        </p:nvSpPr>
        <p:spPr>
          <a:xfrm>
            <a:off x="7368749" y="5375201"/>
            <a:ext cx="720069" cy="307777"/>
          </a:xfrm>
          <a:prstGeom prst="rect">
            <a:avLst/>
          </a:prstGeom>
          <a:noFill/>
        </p:spPr>
        <p:txBody>
          <a:bodyPr wrap="none" rtlCol="0">
            <a:spAutoFit/>
          </a:bodyPr>
          <a:lstStyle/>
          <a:p>
            <a:r>
              <a:rPr kumimoji="1" lang="en-US" altLang="ja-JP" sz="1400" b="1" dirty="0"/>
              <a:t>Invest</a:t>
            </a:r>
            <a:endParaRPr kumimoji="1" lang="ja-JP" altLang="en-US" sz="1400" b="1" dirty="0"/>
          </a:p>
        </p:txBody>
      </p:sp>
      <p:sp>
        <p:nvSpPr>
          <p:cNvPr id="33" name="テキスト ボックス 32">
            <a:extLst>
              <a:ext uri="{FF2B5EF4-FFF2-40B4-BE49-F238E27FC236}">
                <a16:creationId xmlns:a16="http://schemas.microsoft.com/office/drawing/2014/main" id="{11337342-E454-02A3-3CDE-A02B86DFAB98}"/>
              </a:ext>
            </a:extLst>
          </p:cNvPr>
          <p:cNvSpPr txBox="1"/>
          <p:nvPr/>
        </p:nvSpPr>
        <p:spPr>
          <a:xfrm>
            <a:off x="6453680" y="5720002"/>
            <a:ext cx="1811714" cy="307777"/>
          </a:xfrm>
          <a:prstGeom prst="rect">
            <a:avLst/>
          </a:prstGeom>
          <a:noFill/>
        </p:spPr>
        <p:txBody>
          <a:bodyPr wrap="none" rtlCol="0">
            <a:spAutoFit/>
          </a:bodyPr>
          <a:lstStyle/>
          <a:p>
            <a:r>
              <a:rPr kumimoji="1" lang="en-US" altLang="ja-JP" sz="1400" b="1" dirty="0"/>
              <a:t>Investment Return</a:t>
            </a:r>
            <a:endParaRPr kumimoji="1" lang="ja-JP" altLang="en-US" sz="1400" b="1" dirty="0"/>
          </a:p>
        </p:txBody>
      </p:sp>
      <p:cxnSp>
        <p:nvCxnSpPr>
          <p:cNvPr id="34" name="直線矢印コネクタ 33">
            <a:extLst>
              <a:ext uri="{FF2B5EF4-FFF2-40B4-BE49-F238E27FC236}">
                <a16:creationId xmlns:a16="http://schemas.microsoft.com/office/drawing/2014/main" id="{0580B087-4F8B-D67A-E2EA-014383DFFA89}"/>
              </a:ext>
            </a:extLst>
          </p:cNvPr>
          <p:cNvCxnSpPr>
            <a:cxnSpLocks/>
          </p:cNvCxnSpPr>
          <p:nvPr/>
        </p:nvCxnSpPr>
        <p:spPr>
          <a:xfrm>
            <a:off x="6609481" y="6034207"/>
            <a:ext cx="1655913" cy="91961"/>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726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4C78A-3815-FFF2-FEF1-85FEE9D91A1D}"/>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E8CD0545-5416-41A3-422A-6A3AA236D14A}"/>
              </a:ext>
            </a:extLst>
          </p:cNvPr>
          <p:cNvSpPr>
            <a:spLocks noGrp="1"/>
          </p:cNvSpPr>
          <p:nvPr>
            <p:ph type="title"/>
          </p:nvPr>
        </p:nvSpPr>
        <p:spPr>
          <a:xfrm>
            <a:off x="838200" y="67424"/>
            <a:ext cx="10515600" cy="868452"/>
          </a:xfrm>
        </p:spPr>
        <p:txBody>
          <a:bodyPr/>
          <a:lstStyle/>
          <a:p>
            <a:r>
              <a:rPr lang="en-US" altLang="ja-JP" b="1" dirty="0"/>
              <a:t>Advances in Financial Machine Learning: Numerai‘s Tournament</a:t>
            </a:r>
            <a:endParaRPr lang="ja-JP" altLang="en-US" b="1" dirty="0"/>
          </a:p>
        </p:txBody>
      </p:sp>
      <p:sp>
        <p:nvSpPr>
          <p:cNvPr id="7" name="コンテンツ プレースホルダー 6">
            <a:extLst>
              <a:ext uri="{FF2B5EF4-FFF2-40B4-BE49-F238E27FC236}">
                <a16:creationId xmlns:a16="http://schemas.microsoft.com/office/drawing/2014/main" id="{71AAFB37-1238-09E9-E876-78981C49136B}"/>
              </a:ext>
            </a:extLst>
          </p:cNvPr>
          <p:cNvSpPr>
            <a:spLocks noGrp="1"/>
          </p:cNvSpPr>
          <p:nvPr>
            <p:ph idx="1"/>
          </p:nvPr>
        </p:nvSpPr>
        <p:spPr>
          <a:xfrm>
            <a:off x="570571" y="962662"/>
            <a:ext cx="11087242" cy="2705140"/>
          </a:xfrm>
        </p:spPr>
        <p:txBody>
          <a:bodyPr>
            <a:normAutofit fontScale="92500"/>
          </a:bodyPr>
          <a:lstStyle/>
          <a:p>
            <a:pPr marL="0" indent="0">
              <a:buNone/>
            </a:pPr>
            <a:r>
              <a:rPr lang="ja-JP" altLang="en-US" sz="2400" dirty="0"/>
              <a:t>･「</a:t>
            </a:r>
            <a:r>
              <a:rPr lang="en-US" altLang="ja-JP" sz="2400" dirty="0"/>
              <a:t>Advances in Financial Machine Learning: Numerai‘s Tournament</a:t>
            </a:r>
            <a:r>
              <a:rPr lang="ja-JP" altLang="en-US" sz="2400" dirty="0"/>
              <a:t>」が発表された</a:t>
            </a:r>
            <a:r>
              <a:rPr lang="en-US" altLang="ja-JP" sz="2400" dirty="0"/>
              <a:t>2019</a:t>
            </a:r>
            <a:r>
              <a:rPr lang="ja-JP" altLang="en-US" sz="2400" dirty="0"/>
              <a:t>年当時、</a:t>
            </a:r>
            <a:r>
              <a:rPr lang="en-US" altLang="ja-JP" sz="2400" dirty="0"/>
              <a:t>DeAI</a:t>
            </a:r>
            <a:r>
              <a:rPr lang="ja-JP" altLang="en-US" sz="2400" dirty="0"/>
              <a:t>という概念が一般的ではなかったので、「</a:t>
            </a:r>
            <a:r>
              <a:rPr lang="en-US" altLang="ja-JP" sz="2400" dirty="0"/>
              <a:t>CrowdSourced Resarch</a:t>
            </a:r>
            <a:r>
              <a:rPr lang="ja-JP" altLang="en-US" sz="2400" dirty="0"/>
              <a:t>」、「</a:t>
            </a:r>
            <a:r>
              <a:rPr lang="en-US" altLang="ja-JP" sz="2400" dirty="0"/>
              <a:t>Tornament</a:t>
            </a:r>
            <a:r>
              <a:rPr lang="ja-JP" altLang="en-US" sz="2400" dirty="0"/>
              <a:t>」という言葉を使って</a:t>
            </a:r>
            <a:r>
              <a:rPr lang="en-US" altLang="ja-JP" sz="2400" dirty="0"/>
              <a:t>Numerai</a:t>
            </a:r>
            <a:r>
              <a:rPr lang="ja-JP" altLang="en-US" sz="2400" dirty="0"/>
              <a:t>について説明がされています。</a:t>
            </a:r>
            <a:endParaRPr lang="en-US" altLang="ja-JP" sz="2400" dirty="0"/>
          </a:p>
          <a:p>
            <a:pPr marL="0" indent="0">
              <a:buNone/>
            </a:pPr>
            <a:r>
              <a:rPr lang="en-US" altLang="ja-JP" sz="1100" dirty="0"/>
              <a:t>Lopez de Prado, M. (2019). Advances in Financial Machine Learning: Numerai‘s Tournament. Cornell University - Operations Research &amp; Industrial Engineering; Abu Dhabi Investment Authority; True Positive Technologies. </a:t>
            </a:r>
          </a:p>
          <a:p>
            <a:pPr marL="0" indent="0">
              <a:buNone/>
            </a:pPr>
            <a:r>
              <a:rPr lang="en-US" altLang="ja-JP" sz="1100" dirty="0"/>
              <a:t>Retrieved from</a:t>
            </a:r>
            <a:r>
              <a:rPr lang="ja-JP" altLang="en-US" sz="1100" dirty="0"/>
              <a:t> </a:t>
            </a:r>
            <a:r>
              <a:rPr lang="en-US" altLang="ja-JP" sz="1100" dirty="0">
                <a:hlinkClick r:id="rId3"/>
              </a:rPr>
              <a:t>https://papers.ssrn.com/sol3/papers.cfm?abstract_id=3478927</a:t>
            </a:r>
            <a:endParaRPr lang="en-US" altLang="ja-JP" sz="1100" dirty="0"/>
          </a:p>
          <a:p>
            <a:pPr marL="0" indent="0">
              <a:buNone/>
            </a:pPr>
            <a:endParaRPr lang="en-US" altLang="ja-JP" sz="1100" dirty="0"/>
          </a:p>
          <a:p>
            <a:pPr marL="0" indent="0">
              <a:buNone/>
            </a:pPr>
            <a:r>
              <a:rPr lang="ja-JP" altLang="en-US" sz="2400" dirty="0"/>
              <a:t>･</a:t>
            </a:r>
            <a:r>
              <a:rPr lang="en-US" altLang="ja-JP" sz="2400" dirty="0"/>
              <a:t>2024</a:t>
            </a:r>
            <a:r>
              <a:rPr lang="ja-JP" altLang="en-US" sz="2400" dirty="0"/>
              <a:t>年の「</a:t>
            </a:r>
            <a:r>
              <a:rPr lang="en-US" altLang="ja-JP" sz="2400" dirty="0"/>
              <a:t>SoK: Decentralized AI (DeAI)</a:t>
            </a:r>
            <a:r>
              <a:rPr lang="ja-JP" altLang="en-US" sz="2400" dirty="0"/>
              <a:t>」では、</a:t>
            </a:r>
            <a:r>
              <a:rPr lang="en-US" altLang="ja-JP" sz="2400" dirty="0"/>
              <a:t>Numerai</a:t>
            </a:r>
            <a:r>
              <a:rPr lang="ja-JP" altLang="en-US" sz="2400" dirty="0"/>
              <a:t>は</a:t>
            </a:r>
            <a:r>
              <a:rPr lang="en-US" altLang="ja-JP" sz="2400" dirty="0"/>
              <a:t>DeAI</a:t>
            </a:r>
            <a:r>
              <a:rPr lang="ja-JP" altLang="en-US" sz="2400" dirty="0"/>
              <a:t>プロジェクトとして取り上げられています。</a:t>
            </a:r>
          </a:p>
        </p:txBody>
      </p:sp>
      <p:sp>
        <p:nvSpPr>
          <p:cNvPr id="8" name="日付プレースホルダー 7">
            <a:extLst>
              <a:ext uri="{FF2B5EF4-FFF2-40B4-BE49-F238E27FC236}">
                <a16:creationId xmlns:a16="http://schemas.microsoft.com/office/drawing/2014/main" id="{537E93D5-56AD-0E55-83A0-E99409A88E1C}"/>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09C36661-EC6D-88E2-7F0C-D6FBA6BB38BC}"/>
              </a:ext>
            </a:extLst>
          </p:cNvPr>
          <p:cNvSpPr>
            <a:spLocks noGrp="1"/>
          </p:cNvSpPr>
          <p:nvPr>
            <p:ph type="sldNum" sz="quarter" idx="12"/>
          </p:nvPr>
        </p:nvSpPr>
        <p:spPr/>
        <p:txBody>
          <a:bodyPr/>
          <a:lstStyle/>
          <a:p>
            <a:fld id="{3BB876C2-8946-444B-B6D9-1B3467709539}" type="slidenum">
              <a:rPr kumimoji="1" lang="ja-JP" altLang="en-US" smtClean="0"/>
              <a:t>67</a:t>
            </a:fld>
            <a:endParaRPr kumimoji="1" lang="ja-JP" altLang="en-US" dirty="0"/>
          </a:p>
        </p:txBody>
      </p:sp>
      <p:sp>
        <p:nvSpPr>
          <p:cNvPr id="4" name="テキスト ボックス 3">
            <a:extLst>
              <a:ext uri="{FF2B5EF4-FFF2-40B4-BE49-F238E27FC236}">
                <a16:creationId xmlns:a16="http://schemas.microsoft.com/office/drawing/2014/main" id="{974CD010-820C-EE84-A748-BCBE50682778}"/>
              </a:ext>
            </a:extLst>
          </p:cNvPr>
          <p:cNvSpPr txBox="1"/>
          <p:nvPr/>
        </p:nvSpPr>
        <p:spPr>
          <a:xfrm>
            <a:off x="570571" y="5657671"/>
            <a:ext cx="11087243" cy="246221"/>
          </a:xfrm>
          <a:prstGeom prst="rect">
            <a:avLst/>
          </a:prstGeom>
          <a:noFill/>
        </p:spPr>
        <p:txBody>
          <a:bodyPr wrap="square">
            <a:spAutoFit/>
          </a:bodyPr>
          <a:lstStyle/>
          <a:p>
            <a:r>
              <a:rPr lang="en-US" altLang="ja-JP" sz="1000" dirty="0"/>
              <a:t>Wang, Z., Sun, R., Lui, E., Shah, V., Xiong, X., Sun, J., Crapis, D., &amp; Knottenbelt, W. (2024). SoK: Decentralized AI (DeAI). arXiv preprint. </a:t>
            </a:r>
            <a:r>
              <a:rPr lang="en-US" altLang="ja-JP" sz="1000" dirty="0">
                <a:hlinkClick r:id="rId4"/>
              </a:rPr>
              <a:t>https://arxiv.org/abs/2411.17461</a:t>
            </a:r>
            <a:endParaRPr lang="ja-JP" altLang="en-US" sz="1000" dirty="0"/>
          </a:p>
        </p:txBody>
      </p:sp>
      <p:pic>
        <p:nvPicPr>
          <p:cNvPr id="5" name="図 4">
            <a:extLst>
              <a:ext uri="{FF2B5EF4-FFF2-40B4-BE49-F238E27FC236}">
                <a16:creationId xmlns:a16="http://schemas.microsoft.com/office/drawing/2014/main" id="{CB4E66CB-4095-69C9-D116-74A1E400C973}"/>
              </a:ext>
            </a:extLst>
          </p:cNvPr>
          <p:cNvPicPr>
            <a:picLocks noChangeAspect="1"/>
          </p:cNvPicPr>
          <p:nvPr/>
        </p:nvPicPr>
        <p:blipFill>
          <a:blip r:embed="rId5"/>
          <a:stretch>
            <a:fillRect/>
          </a:stretch>
        </p:blipFill>
        <p:spPr>
          <a:xfrm>
            <a:off x="566736" y="3724314"/>
            <a:ext cx="10831437" cy="1552792"/>
          </a:xfrm>
          <a:prstGeom prst="rect">
            <a:avLst/>
          </a:prstGeom>
        </p:spPr>
      </p:pic>
      <p:pic>
        <p:nvPicPr>
          <p:cNvPr id="3" name="図 2">
            <a:extLst>
              <a:ext uri="{FF2B5EF4-FFF2-40B4-BE49-F238E27FC236}">
                <a16:creationId xmlns:a16="http://schemas.microsoft.com/office/drawing/2014/main" id="{364B146E-7C7C-8D90-7423-8BEAFF41B998}"/>
              </a:ext>
            </a:extLst>
          </p:cNvPr>
          <p:cNvPicPr>
            <a:picLocks noChangeAspect="1"/>
          </p:cNvPicPr>
          <p:nvPr/>
        </p:nvPicPr>
        <p:blipFill>
          <a:blip r:embed="rId6"/>
          <a:srcRect t="12884" b="-6403"/>
          <a:stretch/>
        </p:blipFill>
        <p:spPr>
          <a:xfrm>
            <a:off x="643884" y="5277106"/>
            <a:ext cx="10739659" cy="348781"/>
          </a:xfrm>
          <a:prstGeom prst="rect">
            <a:avLst/>
          </a:prstGeom>
        </p:spPr>
      </p:pic>
    </p:spTree>
    <p:extLst>
      <p:ext uri="{BB962C8B-B14F-4D97-AF65-F5344CB8AC3E}">
        <p14:creationId xmlns:p14="http://schemas.microsoft.com/office/powerpoint/2010/main" val="2119955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07AAA-FEA4-43C1-F70E-E4926FC4DC0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6CC3F87A-19E5-A4A6-35B4-AE38F7B52ACD}"/>
              </a:ext>
            </a:extLst>
          </p:cNvPr>
          <p:cNvSpPr>
            <a:spLocks noGrp="1"/>
          </p:cNvSpPr>
          <p:nvPr>
            <p:ph type="title"/>
          </p:nvPr>
        </p:nvSpPr>
        <p:spPr>
          <a:xfrm>
            <a:off x="838200" y="67424"/>
            <a:ext cx="10515600" cy="868452"/>
          </a:xfrm>
        </p:spPr>
        <p:txBody>
          <a:bodyPr/>
          <a:lstStyle/>
          <a:p>
            <a:r>
              <a:rPr lang="en-US" altLang="ja-JP" dirty="0"/>
              <a:t>Advances in Financial Machine Learning: Numerai‘s Tournament</a:t>
            </a:r>
            <a:endParaRPr lang="ja-JP" altLang="en-US" dirty="0"/>
          </a:p>
        </p:txBody>
      </p:sp>
      <p:sp>
        <p:nvSpPr>
          <p:cNvPr id="7" name="コンテンツ プレースホルダー 6">
            <a:extLst>
              <a:ext uri="{FF2B5EF4-FFF2-40B4-BE49-F238E27FC236}">
                <a16:creationId xmlns:a16="http://schemas.microsoft.com/office/drawing/2014/main" id="{36B4A52F-BC07-EE76-C431-5ADEC7501475}"/>
              </a:ext>
            </a:extLst>
          </p:cNvPr>
          <p:cNvSpPr>
            <a:spLocks noGrp="1"/>
          </p:cNvSpPr>
          <p:nvPr>
            <p:ph idx="1"/>
          </p:nvPr>
        </p:nvSpPr>
        <p:spPr>
          <a:xfrm>
            <a:off x="570571" y="962662"/>
            <a:ext cx="11087242" cy="2705140"/>
          </a:xfrm>
        </p:spPr>
        <p:txBody>
          <a:bodyPr>
            <a:normAutofit fontScale="92500"/>
          </a:bodyPr>
          <a:lstStyle/>
          <a:p>
            <a:pPr marL="0" indent="0">
              <a:buNone/>
            </a:pPr>
            <a:r>
              <a:rPr lang="ja-JP" altLang="en-US" sz="2400" dirty="0"/>
              <a:t>･</a:t>
            </a:r>
            <a:r>
              <a:rPr lang="en-US" altLang="ja-JP" sz="2400" dirty="0"/>
              <a:t>In 2019, when 'Advances in Financial Machine Learning: Numerai’s Tournament' was published, the concept of DeAI was likely not widely recognized. Therefore, Numerai was described using the terms 'Crowdsourced Research' and 'Tournament.’</a:t>
            </a:r>
          </a:p>
          <a:p>
            <a:pPr marL="0" indent="0">
              <a:buNone/>
            </a:pPr>
            <a:r>
              <a:rPr lang="en-US" altLang="ja-JP" sz="1100" dirty="0"/>
              <a:t>Lopez de Prado, M. (2019). Advances in Financial Machine Learning: Numerai‘s Tournament. Cornell University - Operations Research &amp; Industrial Engineering; Abu Dhabi Investment Authority; True Positive Technologies. </a:t>
            </a:r>
          </a:p>
          <a:p>
            <a:pPr marL="0" indent="0">
              <a:buNone/>
            </a:pPr>
            <a:r>
              <a:rPr lang="en-US" altLang="ja-JP" sz="1100" dirty="0"/>
              <a:t>Retrieved from</a:t>
            </a:r>
            <a:r>
              <a:rPr lang="ja-JP" altLang="en-US" sz="1100" dirty="0"/>
              <a:t> </a:t>
            </a:r>
            <a:r>
              <a:rPr lang="en-US" altLang="ja-JP" sz="1100" dirty="0">
                <a:hlinkClick r:id="rId3"/>
              </a:rPr>
              <a:t>https://papers.ssrn.com/sol3/papers.cfm?abstract_id=3478927</a:t>
            </a:r>
            <a:endParaRPr lang="en-US" altLang="ja-JP" sz="1100" dirty="0"/>
          </a:p>
          <a:p>
            <a:pPr marL="0" indent="0">
              <a:buNone/>
            </a:pPr>
            <a:endParaRPr lang="en-US" altLang="ja-JP" sz="1100" dirty="0"/>
          </a:p>
          <a:p>
            <a:pPr marL="0" indent="0">
              <a:buNone/>
            </a:pPr>
            <a:r>
              <a:rPr lang="ja-JP" altLang="en-US" sz="2400" dirty="0"/>
              <a:t>･</a:t>
            </a:r>
            <a:r>
              <a:rPr lang="en-US" altLang="ja-JP" sz="2400" dirty="0"/>
              <a:t>In the 2024 paper 'SoK: Decentralized AI (DeAI),' Numerai is presented as a DeAI project.</a:t>
            </a:r>
            <a:endParaRPr lang="ja-JP" altLang="en-US" sz="2400" dirty="0"/>
          </a:p>
        </p:txBody>
      </p:sp>
      <p:sp>
        <p:nvSpPr>
          <p:cNvPr id="8" name="日付プレースホルダー 7">
            <a:extLst>
              <a:ext uri="{FF2B5EF4-FFF2-40B4-BE49-F238E27FC236}">
                <a16:creationId xmlns:a16="http://schemas.microsoft.com/office/drawing/2014/main" id="{BE8825E6-9927-DCD4-CD6F-5B91182A3C8D}"/>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719BB47F-8560-2EFE-E8FD-36E757031F1F}"/>
              </a:ext>
            </a:extLst>
          </p:cNvPr>
          <p:cNvSpPr>
            <a:spLocks noGrp="1"/>
          </p:cNvSpPr>
          <p:nvPr>
            <p:ph type="sldNum" sz="quarter" idx="12"/>
          </p:nvPr>
        </p:nvSpPr>
        <p:spPr/>
        <p:txBody>
          <a:bodyPr/>
          <a:lstStyle/>
          <a:p>
            <a:fld id="{3BB876C2-8946-444B-B6D9-1B3467709539}" type="slidenum">
              <a:rPr kumimoji="1" lang="ja-JP" altLang="en-US" smtClean="0"/>
              <a:t>68</a:t>
            </a:fld>
            <a:endParaRPr kumimoji="1" lang="ja-JP" altLang="en-US" dirty="0"/>
          </a:p>
        </p:txBody>
      </p:sp>
      <p:sp>
        <p:nvSpPr>
          <p:cNvPr id="4" name="テキスト ボックス 3">
            <a:extLst>
              <a:ext uri="{FF2B5EF4-FFF2-40B4-BE49-F238E27FC236}">
                <a16:creationId xmlns:a16="http://schemas.microsoft.com/office/drawing/2014/main" id="{B7B27970-2CC4-187E-54CA-B9F3B54BBFDA}"/>
              </a:ext>
            </a:extLst>
          </p:cNvPr>
          <p:cNvSpPr txBox="1"/>
          <p:nvPr/>
        </p:nvSpPr>
        <p:spPr>
          <a:xfrm>
            <a:off x="570571" y="5657671"/>
            <a:ext cx="11087243" cy="246221"/>
          </a:xfrm>
          <a:prstGeom prst="rect">
            <a:avLst/>
          </a:prstGeom>
          <a:noFill/>
        </p:spPr>
        <p:txBody>
          <a:bodyPr wrap="square">
            <a:spAutoFit/>
          </a:bodyPr>
          <a:lstStyle/>
          <a:p>
            <a:r>
              <a:rPr lang="en-US" altLang="ja-JP" sz="1000" dirty="0"/>
              <a:t>Wang, Z., Sun, R., Lui, E., Shah, V., Xiong, X., Sun, J., Crapis, D., &amp; Knottenbelt, W. (2024). SoK: Decentralized AI (DeAI). arXiv preprint. </a:t>
            </a:r>
            <a:r>
              <a:rPr lang="en-US" altLang="ja-JP" sz="1000" dirty="0">
                <a:hlinkClick r:id="rId4"/>
              </a:rPr>
              <a:t>https://arxiv.org/abs/2411.17461</a:t>
            </a:r>
            <a:endParaRPr lang="ja-JP" altLang="en-US" sz="1000" dirty="0"/>
          </a:p>
        </p:txBody>
      </p:sp>
      <p:pic>
        <p:nvPicPr>
          <p:cNvPr id="5" name="図 4">
            <a:extLst>
              <a:ext uri="{FF2B5EF4-FFF2-40B4-BE49-F238E27FC236}">
                <a16:creationId xmlns:a16="http://schemas.microsoft.com/office/drawing/2014/main" id="{9D94E0B4-5ADB-97DE-06DA-4CBBE3FC7D03}"/>
              </a:ext>
            </a:extLst>
          </p:cNvPr>
          <p:cNvPicPr>
            <a:picLocks noChangeAspect="1"/>
          </p:cNvPicPr>
          <p:nvPr/>
        </p:nvPicPr>
        <p:blipFill>
          <a:blip r:embed="rId5"/>
          <a:stretch>
            <a:fillRect/>
          </a:stretch>
        </p:blipFill>
        <p:spPr>
          <a:xfrm>
            <a:off x="566736" y="3724314"/>
            <a:ext cx="10831437" cy="1552792"/>
          </a:xfrm>
          <a:prstGeom prst="rect">
            <a:avLst/>
          </a:prstGeom>
        </p:spPr>
      </p:pic>
      <p:pic>
        <p:nvPicPr>
          <p:cNvPr id="2" name="図 1">
            <a:extLst>
              <a:ext uri="{FF2B5EF4-FFF2-40B4-BE49-F238E27FC236}">
                <a16:creationId xmlns:a16="http://schemas.microsoft.com/office/drawing/2014/main" id="{0D075D1E-6186-2679-95DB-1512B6528E85}"/>
              </a:ext>
            </a:extLst>
          </p:cNvPr>
          <p:cNvPicPr>
            <a:picLocks noChangeAspect="1"/>
          </p:cNvPicPr>
          <p:nvPr/>
        </p:nvPicPr>
        <p:blipFill>
          <a:blip r:embed="rId6"/>
          <a:srcRect t="12884" b="-6403"/>
          <a:stretch/>
        </p:blipFill>
        <p:spPr>
          <a:xfrm>
            <a:off x="651199" y="5277106"/>
            <a:ext cx="10739659" cy="348781"/>
          </a:xfrm>
          <a:prstGeom prst="rect">
            <a:avLst/>
          </a:prstGeom>
        </p:spPr>
      </p:pic>
    </p:spTree>
    <p:extLst>
      <p:ext uri="{BB962C8B-B14F-4D97-AF65-F5344CB8AC3E}">
        <p14:creationId xmlns:p14="http://schemas.microsoft.com/office/powerpoint/2010/main" val="35513697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9A07A-A218-7925-6F14-4ADED750BAE1}"/>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5BB376E-31C4-A9C0-F909-279DE4FC07F4}"/>
              </a:ext>
            </a:extLst>
          </p:cNvPr>
          <p:cNvSpPr>
            <a:spLocks noGrp="1"/>
          </p:cNvSpPr>
          <p:nvPr>
            <p:ph type="title"/>
          </p:nvPr>
        </p:nvSpPr>
        <p:spPr>
          <a:xfrm>
            <a:off x="838200" y="136525"/>
            <a:ext cx="10515600" cy="868452"/>
          </a:xfrm>
        </p:spPr>
        <p:txBody>
          <a:bodyPr/>
          <a:lstStyle/>
          <a:p>
            <a:r>
              <a:rPr lang="ja-JP" altLang="en-US" dirty="0"/>
              <a:t>現代のクオンツリサーチにおける障害</a:t>
            </a:r>
            <a:br>
              <a:rPr lang="en-US" altLang="ja-JP" dirty="0"/>
            </a:br>
            <a:r>
              <a:rPr lang="en-US" altLang="ja-JP" dirty="0"/>
              <a:t>The Handicaps to Modern Quantitative Research</a:t>
            </a:r>
            <a:endParaRPr lang="ja-JP" altLang="en-US" dirty="0"/>
          </a:p>
        </p:txBody>
      </p:sp>
      <p:sp>
        <p:nvSpPr>
          <p:cNvPr id="8" name="日付プレースホルダー 7">
            <a:extLst>
              <a:ext uri="{FF2B5EF4-FFF2-40B4-BE49-F238E27FC236}">
                <a16:creationId xmlns:a16="http://schemas.microsoft.com/office/drawing/2014/main" id="{352FF7B8-0E60-1C23-A4AC-2983649CC3B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C2196C4-F25C-5072-AACA-0BA86EA58679}"/>
              </a:ext>
            </a:extLst>
          </p:cNvPr>
          <p:cNvSpPr>
            <a:spLocks noGrp="1"/>
          </p:cNvSpPr>
          <p:nvPr>
            <p:ph type="sldNum" sz="quarter" idx="12"/>
          </p:nvPr>
        </p:nvSpPr>
        <p:spPr/>
        <p:txBody>
          <a:bodyPr/>
          <a:lstStyle/>
          <a:p>
            <a:fld id="{3BB876C2-8946-444B-B6D9-1B3467709539}" type="slidenum">
              <a:rPr kumimoji="1" lang="ja-JP" altLang="en-US" smtClean="0"/>
              <a:t>69</a:t>
            </a:fld>
            <a:endParaRPr kumimoji="1" lang="ja-JP" altLang="en-US" dirty="0"/>
          </a:p>
        </p:txBody>
      </p:sp>
      <p:pic>
        <p:nvPicPr>
          <p:cNvPr id="3" name="図 2">
            <a:extLst>
              <a:ext uri="{FF2B5EF4-FFF2-40B4-BE49-F238E27FC236}">
                <a16:creationId xmlns:a16="http://schemas.microsoft.com/office/drawing/2014/main" id="{25365F29-B3B0-DB40-F80C-BE78201DD363}"/>
              </a:ext>
            </a:extLst>
          </p:cNvPr>
          <p:cNvPicPr>
            <a:picLocks noChangeAspect="1"/>
          </p:cNvPicPr>
          <p:nvPr/>
        </p:nvPicPr>
        <p:blipFill>
          <a:blip r:embed="rId2"/>
          <a:srcRect t="5848" b="2007"/>
          <a:stretch/>
        </p:blipFill>
        <p:spPr>
          <a:xfrm>
            <a:off x="940106" y="968054"/>
            <a:ext cx="10311788" cy="4921891"/>
          </a:xfrm>
          <a:prstGeom prst="rect">
            <a:avLst/>
          </a:prstGeom>
        </p:spPr>
      </p:pic>
      <p:sp>
        <p:nvSpPr>
          <p:cNvPr id="2" name="四角形: 角を丸くする 1">
            <a:extLst>
              <a:ext uri="{FF2B5EF4-FFF2-40B4-BE49-F238E27FC236}">
                <a16:creationId xmlns:a16="http://schemas.microsoft.com/office/drawing/2014/main" id="{E788FC06-DB9A-3657-A46E-9D2479BF06F8}"/>
              </a:ext>
            </a:extLst>
          </p:cNvPr>
          <p:cNvSpPr/>
          <p:nvPr/>
        </p:nvSpPr>
        <p:spPr>
          <a:xfrm>
            <a:off x="7844011" y="1564605"/>
            <a:ext cx="3161840" cy="4325340"/>
          </a:xfrm>
          <a:custGeom>
            <a:avLst/>
            <a:gdLst>
              <a:gd name="connsiteX0" fmla="*/ 0 w 3161840"/>
              <a:gd name="connsiteY0" fmla="*/ 526984 h 4325340"/>
              <a:gd name="connsiteX1" fmla="*/ 526984 w 3161840"/>
              <a:gd name="connsiteY1" fmla="*/ 0 h 4325340"/>
              <a:gd name="connsiteX2" fmla="*/ 1096109 w 3161840"/>
              <a:gd name="connsiteY2" fmla="*/ 0 h 4325340"/>
              <a:gd name="connsiteX3" fmla="*/ 1601999 w 3161840"/>
              <a:gd name="connsiteY3" fmla="*/ 0 h 4325340"/>
              <a:gd name="connsiteX4" fmla="*/ 2086809 w 3161840"/>
              <a:gd name="connsiteY4" fmla="*/ 0 h 4325340"/>
              <a:gd name="connsiteX5" fmla="*/ 2634856 w 3161840"/>
              <a:gd name="connsiteY5" fmla="*/ 0 h 4325340"/>
              <a:gd name="connsiteX6" fmla="*/ 3161840 w 3161840"/>
              <a:gd name="connsiteY6" fmla="*/ 526984 h 4325340"/>
              <a:gd name="connsiteX7" fmla="*/ 3161840 w 3161840"/>
              <a:gd name="connsiteY7" fmla="*/ 1072213 h 4325340"/>
              <a:gd name="connsiteX8" fmla="*/ 3161840 w 3161840"/>
              <a:gd name="connsiteY8" fmla="*/ 1682869 h 4325340"/>
              <a:gd name="connsiteX9" fmla="*/ 3161840 w 3161840"/>
              <a:gd name="connsiteY9" fmla="*/ 2129956 h 4325340"/>
              <a:gd name="connsiteX10" fmla="*/ 3161840 w 3161840"/>
              <a:gd name="connsiteY10" fmla="*/ 2675185 h 4325340"/>
              <a:gd name="connsiteX11" fmla="*/ 3161840 w 3161840"/>
              <a:gd name="connsiteY11" fmla="*/ 3220414 h 4325340"/>
              <a:gd name="connsiteX12" fmla="*/ 3161840 w 3161840"/>
              <a:gd name="connsiteY12" fmla="*/ 3798356 h 4325340"/>
              <a:gd name="connsiteX13" fmla="*/ 2634856 w 3161840"/>
              <a:gd name="connsiteY13" fmla="*/ 4325340 h 4325340"/>
              <a:gd name="connsiteX14" fmla="*/ 2107888 w 3161840"/>
              <a:gd name="connsiteY14" fmla="*/ 4325340 h 4325340"/>
              <a:gd name="connsiteX15" fmla="*/ 1580920 w 3161840"/>
              <a:gd name="connsiteY15" fmla="*/ 4325340 h 4325340"/>
              <a:gd name="connsiteX16" fmla="*/ 1011795 w 3161840"/>
              <a:gd name="connsiteY16" fmla="*/ 4325340 h 4325340"/>
              <a:gd name="connsiteX17" fmla="*/ 526984 w 3161840"/>
              <a:gd name="connsiteY17" fmla="*/ 4325340 h 4325340"/>
              <a:gd name="connsiteX18" fmla="*/ 0 w 3161840"/>
              <a:gd name="connsiteY18" fmla="*/ 3798356 h 4325340"/>
              <a:gd name="connsiteX19" fmla="*/ 0 w 3161840"/>
              <a:gd name="connsiteY19" fmla="*/ 3318555 h 4325340"/>
              <a:gd name="connsiteX20" fmla="*/ 0 w 3161840"/>
              <a:gd name="connsiteY20" fmla="*/ 2773326 h 4325340"/>
              <a:gd name="connsiteX21" fmla="*/ 0 w 3161840"/>
              <a:gd name="connsiteY21" fmla="*/ 2293525 h 4325340"/>
              <a:gd name="connsiteX22" fmla="*/ 0 w 3161840"/>
              <a:gd name="connsiteY22" fmla="*/ 1748296 h 4325340"/>
              <a:gd name="connsiteX23" fmla="*/ 0 w 3161840"/>
              <a:gd name="connsiteY23" fmla="*/ 1301209 h 4325340"/>
              <a:gd name="connsiteX24" fmla="*/ 0 w 3161840"/>
              <a:gd name="connsiteY24" fmla="*/ 526984 h 432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61840" h="4325340" extrusionOk="0">
                <a:moveTo>
                  <a:pt x="0" y="526984"/>
                </a:moveTo>
                <a:cubicBezTo>
                  <a:pt x="-43565" y="209067"/>
                  <a:pt x="221294" y="5496"/>
                  <a:pt x="526984" y="0"/>
                </a:cubicBezTo>
                <a:cubicBezTo>
                  <a:pt x="654617" y="-54812"/>
                  <a:pt x="907326" y="34109"/>
                  <a:pt x="1096109" y="0"/>
                </a:cubicBezTo>
                <a:cubicBezTo>
                  <a:pt x="1284893" y="-34109"/>
                  <a:pt x="1411083" y="48686"/>
                  <a:pt x="1601999" y="0"/>
                </a:cubicBezTo>
                <a:cubicBezTo>
                  <a:pt x="1792915" y="-48686"/>
                  <a:pt x="1916805" y="28371"/>
                  <a:pt x="2086809" y="0"/>
                </a:cubicBezTo>
                <a:cubicBezTo>
                  <a:pt x="2256813" y="-28371"/>
                  <a:pt x="2370829" y="44186"/>
                  <a:pt x="2634856" y="0"/>
                </a:cubicBezTo>
                <a:cubicBezTo>
                  <a:pt x="2951460" y="-52601"/>
                  <a:pt x="3093409" y="225460"/>
                  <a:pt x="3161840" y="526984"/>
                </a:cubicBezTo>
                <a:cubicBezTo>
                  <a:pt x="3170132" y="717066"/>
                  <a:pt x="3108331" y="947508"/>
                  <a:pt x="3161840" y="1072213"/>
                </a:cubicBezTo>
                <a:cubicBezTo>
                  <a:pt x="3215349" y="1196918"/>
                  <a:pt x="3136319" y="1404841"/>
                  <a:pt x="3161840" y="1682869"/>
                </a:cubicBezTo>
                <a:cubicBezTo>
                  <a:pt x="3187361" y="1960897"/>
                  <a:pt x="3145535" y="2023963"/>
                  <a:pt x="3161840" y="2129956"/>
                </a:cubicBezTo>
                <a:cubicBezTo>
                  <a:pt x="3178145" y="2235949"/>
                  <a:pt x="3132640" y="2445558"/>
                  <a:pt x="3161840" y="2675185"/>
                </a:cubicBezTo>
                <a:cubicBezTo>
                  <a:pt x="3191040" y="2904812"/>
                  <a:pt x="3160367" y="2967567"/>
                  <a:pt x="3161840" y="3220414"/>
                </a:cubicBezTo>
                <a:cubicBezTo>
                  <a:pt x="3163313" y="3473261"/>
                  <a:pt x="3102414" y="3534321"/>
                  <a:pt x="3161840" y="3798356"/>
                </a:cubicBezTo>
                <a:cubicBezTo>
                  <a:pt x="3190550" y="4124569"/>
                  <a:pt x="2933868" y="4318365"/>
                  <a:pt x="2634856" y="4325340"/>
                </a:cubicBezTo>
                <a:cubicBezTo>
                  <a:pt x="2466505" y="4350895"/>
                  <a:pt x="2250410" y="4280773"/>
                  <a:pt x="2107888" y="4325340"/>
                </a:cubicBezTo>
                <a:cubicBezTo>
                  <a:pt x="1965366" y="4369907"/>
                  <a:pt x="1716203" y="4301812"/>
                  <a:pt x="1580920" y="4325340"/>
                </a:cubicBezTo>
                <a:cubicBezTo>
                  <a:pt x="1445637" y="4348868"/>
                  <a:pt x="1283551" y="4288570"/>
                  <a:pt x="1011795" y="4325340"/>
                </a:cubicBezTo>
                <a:cubicBezTo>
                  <a:pt x="740040" y="4362110"/>
                  <a:pt x="732987" y="4307180"/>
                  <a:pt x="526984" y="4325340"/>
                </a:cubicBezTo>
                <a:cubicBezTo>
                  <a:pt x="225616" y="4343798"/>
                  <a:pt x="59906" y="4133916"/>
                  <a:pt x="0" y="3798356"/>
                </a:cubicBezTo>
                <a:cubicBezTo>
                  <a:pt x="-9164" y="3688975"/>
                  <a:pt x="15151" y="3427613"/>
                  <a:pt x="0" y="3318555"/>
                </a:cubicBezTo>
                <a:cubicBezTo>
                  <a:pt x="-15151" y="3209497"/>
                  <a:pt x="29754" y="3007437"/>
                  <a:pt x="0" y="2773326"/>
                </a:cubicBezTo>
                <a:cubicBezTo>
                  <a:pt x="-29754" y="2539215"/>
                  <a:pt x="56878" y="2436332"/>
                  <a:pt x="0" y="2293525"/>
                </a:cubicBezTo>
                <a:cubicBezTo>
                  <a:pt x="-56878" y="2150718"/>
                  <a:pt x="18727" y="1916332"/>
                  <a:pt x="0" y="1748296"/>
                </a:cubicBezTo>
                <a:cubicBezTo>
                  <a:pt x="-18727" y="1580260"/>
                  <a:pt x="14521" y="1495534"/>
                  <a:pt x="0" y="1301209"/>
                </a:cubicBezTo>
                <a:cubicBezTo>
                  <a:pt x="-14521" y="1106884"/>
                  <a:pt x="85182" y="840926"/>
                  <a:pt x="0" y="526984"/>
                </a:cubicBezTo>
                <a:close/>
              </a:path>
            </a:pathLst>
          </a:custGeom>
          <a:noFill/>
          <a:ln w="31750">
            <a:solidFill>
              <a:srgbClr val="FF0000">
                <a:alpha val="80000"/>
              </a:srgb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円形 3">
            <a:extLst>
              <a:ext uri="{FF2B5EF4-FFF2-40B4-BE49-F238E27FC236}">
                <a16:creationId xmlns:a16="http://schemas.microsoft.com/office/drawing/2014/main" id="{EC0685EB-CECA-108C-EE8B-C8BF8402877F}"/>
              </a:ext>
            </a:extLst>
          </p:cNvPr>
          <p:cNvSpPr/>
          <p:nvPr/>
        </p:nvSpPr>
        <p:spPr>
          <a:xfrm>
            <a:off x="10075384" y="726611"/>
            <a:ext cx="1860933" cy="1023138"/>
          </a:xfrm>
          <a:prstGeom prst="wedgeEllipseCallout">
            <a:avLst>
              <a:gd name="adj1" fmla="val -30897"/>
              <a:gd name="adj2" fmla="val 56039"/>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Numerai</a:t>
            </a:r>
            <a:endParaRPr kumimoji="1" lang="ja-JP" altLang="en-US" sz="2000" dirty="0">
              <a:solidFill>
                <a:schemeClr val="tx1"/>
              </a:solidFill>
            </a:endParaRPr>
          </a:p>
        </p:txBody>
      </p:sp>
    </p:spTree>
    <p:extLst>
      <p:ext uri="{BB962C8B-B14F-4D97-AF65-F5344CB8AC3E}">
        <p14:creationId xmlns:p14="http://schemas.microsoft.com/office/powerpoint/2010/main" val="224271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D3F48-8ECD-1293-8063-D64FF10E8AF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764F53A-4F7D-5D56-AF74-89D8244C2EAF}"/>
              </a:ext>
            </a:extLst>
          </p:cNvPr>
          <p:cNvSpPr>
            <a:spLocks noGrp="1"/>
          </p:cNvSpPr>
          <p:nvPr>
            <p:ph type="title"/>
          </p:nvPr>
        </p:nvSpPr>
        <p:spPr>
          <a:xfrm>
            <a:off x="838200" y="67424"/>
            <a:ext cx="10515600" cy="868452"/>
          </a:xfrm>
        </p:spPr>
        <p:txBody>
          <a:bodyPr/>
          <a:lstStyle/>
          <a:p>
            <a:r>
              <a:rPr lang="en-US" altLang="ja-JP" dirty="0"/>
              <a:t>Advances in Financial Machine Learning: Numerai‘s Tournament</a:t>
            </a:r>
            <a:endParaRPr lang="ja-JP" altLang="en-US" dirty="0"/>
          </a:p>
        </p:txBody>
      </p:sp>
      <p:sp>
        <p:nvSpPr>
          <p:cNvPr id="7" name="コンテンツ プレースホルダー 6">
            <a:extLst>
              <a:ext uri="{FF2B5EF4-FFF2-40B4-BE49-F238E27FC236}">
                <a16:creationId xmlns:a16="http://schemas.microsoft.com/office/drawing/2014/main" id="{F2DAFA84-24BF-1BFE-9501-8EE52A0BFAA4}"/>
              </a:ext>
            </a:extLst>
          </p:cNvPr>
          <p:cNvSpPr>
            <a:spLocks noGrp="1"/>
          </p:cNvSpPr>
          <p:nvPr>
            <p:ph idx="1"/>
          </p:nvPr>
        </p:nvSpPr>
        <p:spPr>
          <a:xfrm>
            <a:off x="552379" y="853466"/>
            <a:ext cx="11087242" cy="2870848"/>
          </a:xfrm>
        </p:spPr>
        <p:txBody>
          <a:bodyPr>
            <a:normAutofit fontScale="92500"/>
          </a:bodyPr>
          <a:lstStyle/>
          <a:p>
            <a:pPr marL="0" indent="0">
              <a:buNone/>
            </a:pPr>
            <a:r>
              <a:rPr lang="ja-JP" altLang="en-US" sz="2400" dirty="0"/>
              <a:t>･</a:t>
            </a:r>
            <a:r>
              <a:rPr lang="en-US" altLang="ja-JP" sz="2400" dirty="0"/>
              <a:t>In 2019, when 'Advances in Financial Machine Learning: Numerai’s Tournament' was published, the concept of DeAI was likely not widely recognized. Therefore, Numerai was described using the terms 'Crowdsourced Research' and 'Tournament.’</a:t>
            </a:r>
          </a:p>
          <a:p>
            <a:pPr marL="0" indent="0">
              <a:buNone/>
            </a:pPr>
            <a:r>
              <a:rPr lang="en-US" altLang="ja-JP" sz="1100" dirty="0"/>
              <a:t>Lopez de Prado, M. (2019). Advances in Financial Machine Learning: Numerai‘s Tournament. Cornell University - Operations Research &amp; Industrial Engineering; Abu Dhabi Investment Authority; True Positive Technologies. </a:t>
            </a:r>
          </a:p>
          <a:p>
            <a:pPr marL="0" indent="0">
              <a:buNone/>
            </a:pPr>
            <a:r>
              <a:rPr lang="en-US" altLang="ja-JP" sz="1100" dirty="0"/>
              <a:t>Retrieved from</a:t>
            </a:r>
            <a:r>
              <a:rPr lang="ja-JP" altLang="en-US" sz="1100" dirty="0"/>
              <a:t> </a:t>
            </a:r>
            <a:r>
              <a:rPr lang="en-US" altLang="ja-JP" sz="1100" dirty="0">
                <a:hlinkClick r:id="rId3"/>
              </a:rPr>
              <a:t>https://papers.ssrn.com/sol3/papers.cfm?abstract_id=3478927</a:t>
            </a:r>
            <a:endParaRPr lang="en-US" altLang="ja-JP" sz="1100" dirty="0"/>
          </a:p>
          <a:p>
            <a:pPr marL="0" indent="0">
              <a:buNone/>
            </a:pPr>
            <a:endParaRPr lang="en-US" altLang="ja-JP" sz="1100" dirty="0"/>
          </a:p>
          <a:p>
            <a:pPr marL="0" indent="0">
              <a:buNone/>
            </a:pPr>
            <a:r>
              <a:rPr lang="ja-JP" altLang="en-US" sz="2400" dirty="0"/>
              <a:t>･</a:t>
            </a:r>
            <a:r>
              <a:rPr lang="en-US" altLang="ja-JP" sz="2400" dirty="0"/>
              <a:t>In the 2024 paper 'SoK: Decentralized AI (DeAI),' Numerai is presented as a DeAI project.</a:t>
            </a:r>
            <a:endParaRPr lang="ja-JP" altLang="en-US" sz="2400" dirty="0"/>
          </a:p>
        </p:txBody>
      </p:sp>
      <p:sp>
        <p:nvSpPr>
          <p:cNvPr id="8" name="日付プレースホルダー 7">
            <a:extLst>
              <a:ext uri="{FF2B5EF4-FFF2-40B4-BE49-F238E27FC236}">
                <a16:creationId xmlns:a16="http://schemas.microsoft.com/office/drawing/2014/main" id="{50CC30D1-7DC4-4B5B-119F-0F73C001A64C}"/>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7437144D-BFC4-2FD8-E3FA-DF971F94D8B8}"/>
              </a:ext>
            </a:extLst>
          </p:cNvPr>
          <p:cNvSpPr>
            <a:spLocks noGrp="1"/>
          </p:cNvSpPr>
          <p:nvPr>
            <p:ph type="sldNum" sz="quarter" idx="12"/>
          </p:nvPr>
        </p:nvSpPr>
        <p:spPr/>
        <p:txBody>
          <a:bodyPr/>
          <a:lstStyle/>
          <a:p>
            <a:fld id="{3BB876C2-8946-444B-B6D9-1B3467709539}" type="slidenum">
              <a:rPr kumimoji="1" lang="ja-JP" altLang="en-US" smtClean="0"/>
              <a:t>7</a:t>
            </a:fld>
            <a:endParaRPr kumimoji="1" lang="ja-JP" altLang="en-US" dirty="0"/>
          </a:p>
        </p:txBody>
      </p:sp>
      <p:sp>
        <p:nvSpPr>
          <p:cNvPr id="4" name="テキスト ボックス 3">
            <a:extLst>
              <a:ext uri="{FF2B5EF4-FFF2-40B4-BE49-F238E27FC236}">
                <a16:creationId xmlns:a16="http://schemas.microsoft.com/office/drawing/2014/main" id="{316E73EB-B3C3-DA79-0D27-7F2640F6FF8B}"/>
              </a:ext>
            </a:extLst>
          </p:cNvPr>
          <p:cNvSpPr txBox="1"/>
          <p:nvPr/>
        </p:nvSpPr>
        <p:spPr>
          <a:xfrm>
            <a:off x="570571" y="5657671"/>
            <a:ext cx="11087243" cy="246221"/>
          </a:xfrm>
          <a:prstGeom prst="rect">
            <a:avLst/>
          </a:prstGeom>
          <a:noFill/>
        </p:spPr>
        <p:txBody>
          <a:bodyPr wrap="square">
            <a:spAutoFit/>
          </a:bodyPr>
          <a:lstStyle/>
          <a:p>
            <a:r>
              <a:rPr lang="en-US" altLang="ja-JP" sz="1000" dirty="0"/>
              <a:t>Wang, Z., Sun, R., Lui, E., Shah, V., Xiong, X., Sun, J., Crapis, D., &amp; Knottenbelt, W. (2024). SoK: Decentralized AI (DeAI). arXiv preprint. </a:t>
            </a:r>
            <a:r>
              <a:rPr lang="en-US" altLang="ja-JP" sz="1000" dirty="0">
                <a:hlinkClick r:id="rId4"/>
              </a:rPr>
              <a:t>https://arxiv.org/abs/2411.17461</a:t>
            </a:r>
            <a:endParaRPr lang="ja-JP" altLang="en-US" sz="1000" dirty="0"/>
          </a:p>
        </p:txBody>
      </p:sp>
      <p:pic>
        <p:nvPicPr>
          <p:cNvPr id="5" name="図 4">
            <a:extLst>
              <a:ext uri="{FF2B5EF4-FFF2-40B4-BE49-F238E27FC236}">
                <a16:creationId xmlns:a16="http://schemas.microsoft.com/office/drawing/2014/main" id="{CFBAFF3D-EE4B-11D0-C659-F9C50C8FB402}"/>
              </a:ext>
            </a:extLst>
          </p:cNvPr>
          <p:cNvPicPr>
            <a:picLocks noChangeAspect="1"/>
          </p:cNvPicPr>
          <p:nvPr/>
        </p:nvPicPr>
        <p:blipFill>
          <a:blip r:embed="rId5"/>
          <a:stretch>
            <a:fillRect/>
          </a:stretch>
        </p:blipFill>
        <p:spPr>
          <a:xfrm>
            <a:off x="566736" y="3724314"/>
            <a:ext cx="10831437" cy="1552792"/>
          </a:xfrm>
          <a:prstGeom prst="rect">
            <a:avLst/>
          </a:prstGeom>
        </p:spPr>
      </p:pic>
      <p:pic>
        <p:nvPicPr>
          <p:cNvPr id="2" name="図 1">
            <a:extLst>
              <a:ext uri="{FF2B5EF4-FFF2-40B4-BE49-F238E27FC236}">
                <a16:creationId xmlns:a16="http://schemas.microsoft.com/office/drawing/2014/main" id="{3A055E71-AF5A-2007-DE15-ED91D44D5A72}"/>
              </a:ext>
            </a:extLst>
          </p:cNvPr>
          <p:cNvPicPr>
            <a:picLocks noChangeAspect="1"/>
          </p:cNvPicPr>
          <p:nvPr/>
        </p:nvPicPr>
        <p:blipFill>
          <a:blip r:embed="rId6"/>
          <a:srcRect t="12884" b="-6403"/>
          <a:stretch/>
        </p:blipFill>
        <p:spPr>
          <a:xfrm>
            <a:off x="651199" y="5277106"/>
            <a:ext cx="10739659" cy="348781"/>
          </a:xfrm>
          <a:prstGeom prst="rect">
            <a:avLst/>
          </a:prstGeom>
        </p:spPr>
      </p:pic>
    </p:spTree>
    <p:extLst>
      <p:ext uri="{BB962C8B-B14F-4D97-AF65-F5344CB8AC3E}">
        <p14:creationId xmlns:p14="http://schemas.microsoft.com/office/powerpoint/2010/main" val="2453713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8B65-B9BF-4CCB-1C06-B8D8FC9CCCB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174BE1F-E4A2-CE59-8FE2-D8A84097B374}"/>
              </a:ext>
            </a:extLst>
          </p:cNvPr>
          <p:cNvSpPr>
            <a:spLocks noGrp="1"/>
          </p:cNvSpPr>
          <p:nvPr>
            <p:ph type="title"/>
          </p:nvPr>
        </p:nvSpPr>
        <p:spPr/>
        <p:txBody>
          <a:bodyPr/>
          <a:lstStyle/>
          <a:p>
            <a:r>
              <a:rPr lang="ja-JP" altLang="en-US" dirty="0"/>
              <a:t>現代のクオンツリサーチにおける障害</a:t>
            </a:r>
            <a:br>
              <a:rPr lang="en-US" altLang="ja-JP" dirty="0"/>
            </a:br>
            <a:r>
              <a:rPr lang="en-US" altLang="ja-JP" dirty="0"/>
              <a:t>The Handicaps to Modern Quantitative Research:Silo</a:t>
            </a:r>
            <a:endParaRPr lang="ja-JP" altLang="en-US" dirty="0"/>
          </a:p>
        </p:txBody>
      </p:sp>
      <p:sp>
        <p:nvSpPr>
          <p:cNvPr id="7" name="コンテンツ プレースホルダー 6">
            <a:extLst>
              <a:ext uri="{FF2B5EF4-FFF2-40B4-BE49-F238E27FC236}">
                <a16:creationId xmlns:a16="http://schemas.microsoft.com/office/drawing/2014/main" id="{3A0094A7-24F2-1263-B037-3D32B7E511A6}"/>
              </a:ext>
            </a:extLst>
          </p:cNvPr>
          <p:cNvSpPr>
            <a:spLocks noGrp="1"/>
          </p:cNvSpPr>
          <p:nvPr>
            <p:ph idx="1"/>
          </p:nvPr>
        </p:nvSpPr>
        <p:spPr>
          <a:xfrm>
            <a:off x="6298481" y="1587315"/>
            <a:ext cx="5515901" cy="4502640"/>
          </a:xfrm>
        </p:spPr>
        <p:txBody>
          <a:bodyPr>
            <a:normAutofit/>
          </a:bodyPr>
          <a:lstStyle/>
          <a:p>
            <a:pPr marL="0" indent="0">
              <a:buNone/>
            </a:pPr>
            <a:r>
              <a:rPr lang="ja-JP" altLang="en-US" sz="2400" dirty="0">
                <a:latin typeface="+mn-ea"/>
              </a:rPr>
              <a:t>従来、クオンツチームは、それぞれ独立した存在として活動してきました。そのため、</a:t>
            </a:r>
            <a:r>
              <a:rPr lang="en-US" altLang="ja-JP" sz="2400" b="1" dirty="0">
                <a:latin typeface="+mn-ea"/>
              </a:rPr>
              <a:t>1</a:t>
            </a:r>
            <a:r>
              <a:rPr lang="ja-JP" altLang="en-US" sz="2400" b="1" dirty="0">
                <a:latin typeface="+mn-ea"/>
              </a:rPr>
              <a:t>つの会社がカバーできる投資戦略の種類は、雇用できるチームの数に制限されていました。</a:t>
            </a:r>
            <a:endParaRPr lang="en-US" altLang="ja-JP" sz="2400" b="1" dirty="0">
              <a:latin typeface="+mn-ea"/>
            </a:endParaRPr>
          </a:p>
          <a:p>
            <a:pPr marL="0" indent="0">
              <a:buNone/>
            </a:pPr>
            <a:endParaRPr lang="en-US" altLang="ja-JP" sz="2400" b="1" dirty="0">
              <a:latin typeface="+mn-ea"/>
            </a:endParaRPr>
          </a:p>
          <a:p>
            <a:pPr marL="0" indent="0">
              <a:buNone/>
            </a:pPr>
            <a:r>
              <a:rPr lang="en-US" altLang="ja-JP" sz="2400" dirty="0">
                <a:latin typeface="+mn-ea"/>
              </a:rPr>
              <a:t>Traditionally, quant teams have worked and operated as silos.</a:t>
            </a:r>
          </a:p>
          <a:p>
            <a:pPr marL="0" indent="0">
              <a:buNone/>
            </a:pPr>
            <a:r>
              <a:rPr lang="en-US" altLang="ja-JP" sz="2400" b="1" dirty="0">
                <a:latin typeface="+mn-ea"/>
              </a:rPr>
              <a:t>A firm’s ability to cover multiple investment strategies is limited by how many teams it can hire.</a:t>
            </a:r>
            <a:endParaRPr lang="ja-JP" altLang="en-US" sz="2400" b="1" dirty="0">
              <a:latin typeface="+mn-ea"/>
            </a:endParaRPr>
          </a:p>
        </p:txBody>
      </p:sp>
      <p:sp>
        <p:nvSpPr>
          <p:cNvPr id="8" name="日付プレースホルダー 7">
            <a:extLst>
              <a:ext uri="{FF2B5EF4-FFF2-40B4-BE49-F238E27FC236}">
                <a16:creationId xmlns:a16="http://schemas.microsoft.com/office/drawing/2014/main" id="{6D0DF6C1-B4C7-19A4-30BA-8810A9D4D7D0}"/>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26A907AB-6CA0-D641-D3CF-6D970430A97F}"/>
              </a:ext>
            </a:extLst>
          </p:cNvPr>
          <p:cNvSpPr>
            <a:spLocks noGrp="1"/>
          </p:cNvSpPr>
          <p:nvPr>
            <p:ph type="sldNum" sz="quarter" idx="12"/>
          </p:nvPr>
        </p:nvSpPr>
        <p:spPr/>
        <p:txBody>
          <a:bodyPr/>
          <a:lstStyle/>
          <a:p>
            <a:fld id="{3BB876C2-8946-444B-B6D9-1B3467709539}" type="slidenum">
              <a:rPr kumimoji="1" lang="ja-JP" altLang="en-US" smtClean="0"/>
              <a:t>70</a:t>
            </a:fld>
            <a:endParaRPr kumimoji="1" lang="ja-JP" altLang="en-US" dirty="0"/>
          </a:p>
        </p:txBody>
      </p:sp>
      <p:pic>
        <p:nvPicPr>
          <p:cNvPr id="3" name="図 2">
            <a:extLst>
              <a:ext uri="{FF2B5EF4-FFF2-40B4-BE49-F238E27FC236}">
                <a16:creationId xmlns:a16="http://schemas.microsoft.com/office/drawing/2014/main" id="{C8F835DA-353D-98D6-996F-870CE4581746}"/>
              </a:ext>
            </a:extLst>
          </p:cNvPr>
          <p:cNvPicPr>
            <a:picLocks noChangeAspect="1"/>
          </p:cNvPicPr>
          <p:nvPr/>
        </p:nvPicPr>
        <p:blipFill>
          <a:blip r:embed="rId3"/>
          <a:srcRect b="28630"/>
          <a:stretch/>
        </p:blipFill>
        <p:spPr>
          <a:xfrm>
            <a:off x="1270651" y="1810569"/>
            <a:ext cx="4502156" cy="3533942"/>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99768BB0-B012-8F5C-2FF0-C9E4FF45F036}"/>
              </a:ext>
            </a:extLst>
          </p:cNvPr>
          <p:cNvSpPr txBox="1"/>
          <p:nvPr/>
        </p:nvSpPr>
        <p:spPr>
          <a:xfrm>
            <a:off x="1057619" y="1125650"/>
            <a:ext cx="3711272" cy="461665"/>
          </a:xfrm>
          <a:prstGeom prst="rect">
            <a:avLst/>
          </a:prstGeom>
          <a:noFill/>
        </p:spPr>
        <p:txBody>
          <a:bodyPr wrap="none" rtlCol="0">
            <a:spAutoFit/>
          </a:bodyPr>
          <a:lstStyle/>
          <a:p>
            <a:r>
              <a:rPr kumimoji="1" lang="en-US" altLang="ja-JP" sz="2400" b="1" dirty="0"/>
              <a:t>The Old Paradigm : Silo</a:t>
            </a:r>
            <a:endParaRPr kumimoji="1" lang="ja-JP" altLang="en-US" sz="2400" b="1" dirty="0"/>
          </a:p>
        </p:txBody>
      </p:sp>
    </p:spTree>
    <p:extLst>
      <p:ext uri="{BB962C8B-B14F-4D97-AF65-F5344CB8AC3E}">
        <p14:creationId xmlns:p14="http://schemas.microsoft.com/office/powerpoint/2010/main" val="2339309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FB785-6532-0DB2-D28B-271EEAAC62B3}"/>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9460CA3-D1AD-872B-EA82-EA55054CB815}"/>
              </a:ext>
            </a:extLst>
          </p:cNvPr>
          <p:cNvSpPr>
            <a:spLocks noGrp="1"/>
          </p:cNvSpPr>
          <p:nvPr>
            <p:ph type="title"/>
          </p:nvPr>
        </p:nvSpPr>
        <p:spPr>
          <a:xfrm>
            <a:off x="838199" y="136525"/>
            <a:ext cx="10963275" cy="868452"/>
          </a:xfrm>
        </p:spPr>
        <p:txBody>
          <a:bodyPr>
            <a:normAutofit fontScale="90000"/>
          </a:bodyPr>
          <a:lstStyle/>
          <a:p>
            <a:r>
              <a:rPr lang="ja-JP" altLang="en-US" dirty="0"/>
              <a:t>現代のクオンツリサーチにおける障害</a:t>
            </a:r>
            <a:br>
              <a:rPr lang="en-US" altLang="ja-JP" dirty="0"/>
            </a:br>
            <a:r>
              <a:rPr lang="en-US" altLang="ja-JP" dirty="0"/>
              <a:t>The Handicaps to Modern Quantitative Research:CrowdSourced Resarch</a:t>
            </a:r>
            <a:endParaRPr lang="ja-JP" altLang="en-US" dirty="0"/>
          </a:p>
        </p:txBody>
      </p:sp>
      <p:sp>
        <p:nvSpPr>
          <p:cNvPr id="7" name="コンテンツ プレースホルダー 6">
            <a:extLst>
              <a:ext uri="{FF2B5EF4-FFF2-40B4-BE49-F238E27FC236}">
                <a16:creationId xmlns:a16="http://schemas.microsoft.com/office/drawing/2014/main" id="{A3FCDEB8-49C6-B30A-7E44-89FFFEF6135A}"/>
              </a:ext>
            </a:extLst>
          </p:cNvPr>
          <p:cNvSpPr>
            <a:spLocks noGrp="1"/>
          </p:cNvSpPr>
          <p:nvPr>
            <p:ph idx="1"/>
          </p:nvPr>
        </p:nvSpPr>
        <p:spPr>
          <a:xfrm>
            <a:off x="838200" y="1155940"/>
            <a:ext cx="10515600" cy="485573"/>
          </a:xfrm>
        </p:spPr>
        <p:txBody>
          <a:bodyPr/>
          <a:lstStyle/>
          <a:p>
            <a:pPr marL="0" indent="0">
              <a:buNone/>
            </a:pPr>
            <a:r>
              <a:rPr lang="en-US" altLang="ja-JP" b="1" dirty="0"/>
              <a:t>CrowdSourced</a:t>
            </a:r>
            <a:r>
              <a:rPr lang="ja-JP" altLang="en-US" b="1" dirty="0"/>
              <a:t> </a:t>
            </a:r>
            <a:r>
              <a:rPr lang="en-US" altLang="ja-JP" b="1" dirty="0"/>
              <a:t>Resarch</a:t>
            </a:r>
            <a:endParaRPr lang="ja-JP" altLang="en-US" b="1" dirty="0"/>
          </a:p>
        </p:txBody>
      </p:sp>
      <p:sp>
        <p:nvSpPr>
          <p:cNvPr id="8" name="日付プレースホルダー 7">
            <a:extLst>
              <a:ext uri="{FF2B5EF4-FFF2-40B4-BE49-F238E27FC236}">
                <a16:creationId xmlns:a16="http://schemas.microsoft.com/office/drawing/2014/main" id="{0243F82F-DDE1-11E7-964B-3B789A9C2061}"/>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B9068A0D-65CA-5248-E65F-3348AEFB2C40}"/>
              </a:ext>
            </a:extLst>
          </p:cNvPr>
          <p:cNvSpPr>
            <a:spLocks noGrp="1"/>
          </p:cNvSpPr>
          <p:nvPr>
            <p:ph type="sldNum" sz="quarter" idx="12"/>
          </p:nvPr>
        </p:nvSpPr>
        <p:spPr/>
        <p:txBody>
          <a:bodyPr/>
          <a:lstStyle/>
          <a:p>
            <a:fld id="{3BB876C2-8946-444B-B6D9-1B3467709539}" type="slidenum">
              <a:rPr kumimoji="1" lang="ja-JP" altLang="en-US" smtClean="0"/>
              <a:t>71</a:t>
            </a:fld>
            <a:endParaRPr kumimoji="1" lang="ja-JP" altLang="en-US" dirty="0"/>
          </a:p>
        </p:txBody>
      </p:sp>
      <p:pic>
        <p:nvPicPr>
          <p:cNvPr id="3" name="図 2">
            <a:extLst>
              <a:ext uri="{FF2B5EF4-FFF2-40B4-BE49-F238E27FC236}">
                <a16:creationId xmlns:a16="http://schemas.microsoft.com/office/drawing/2014/main" id="{93771F14-B1AB-2746-E512-B86357F4AF43}"/>
              </a:ext>
            </a:extLst>
          </p:cNvPr>
          <p:cNvPicPr>
            <a:picLocks noChangeAspect="1"/>
          </p:cNvPicPr>
          <p:nvPr/>
        </p:nvPicPr>
        <p:blipFill>
          <a:blip r:embed="rId2"/>
          <a:srcRect t="18780" r="40815"/>
          <a:stretch/>
        </p:blipFill>
        <p:spPr>
          <a:xfrm>
            <a:off x="6271663" y="2167763"/>
            <a:ext cx="5229308" cy="3778688"/>
          </a:xfrm>
          <a:prstGeom prst="rect">
            <a:avLst/>
          </a:prstGeom>
        </p:spPr>
      </p:pic>
      <p:sp>
        <p:nvSpPr>
          <p:cNvPr id="2" name="四角形: 角を丸くする 1">
            <a:extLst>
              <a:ext uri="{FF2B5EF4-FFF2-40B4-BE49-F238E27FC236}">
                <a16:creationId xmlns:a16="http://schemas.microsoft.com/office/drawing/2014/main" id="{4906F3B8-F6EE-671D-6EE6-6EA75192E59D}"/>
              </a:ext>
            </a:extLst>
          </p:cNvPr>
          <p:cNvSpPr/>
          <p:nvPr/>
        </p:nvSpPr>
        <p:spPr>
          <a:xfrm>
            <a:off x="6487783" y="3547739"/>
            <a:ext cx="4179094" cy="635793"/>
          </a:xfrm>
          <a:custGeom>
            <a:avLst/>
            <a:gdLst>
              <a:gd name="connsiteX0" fmla="*/ 0 w 4179094"/>
              <a:gd name="connsiteY0" fmla="*/ 105968 h 635793"/>
              <a:gd name="connsiteX1" fmla="*/ 105968 w 4179094"/>
              <a:gd name="connsiteY1" fmla="*/ 0 h 635793"/>
              <a:gd name="connsiteX2" fmla="*/ 752048 w 4179094"/>
              <a:gd name="connsiteY2" fmla="*/ 0 h 635793"/>
              <a:gd name="connsiteX3" fmla="*/ 1279113 w 4179094"/>
              <a:gd name="connsiteY3" fmla="*/ 0 h 635793"/>
              <a:gd name="connsiteX4" fmla="*/ 1766507 w 4179094"/>
              <a:gd name="connsiteY4" fmla="*/ 0 h 635793"/>
              <a:gd name="connsiteX5" fmla="*/ 2372915 w 4179094"/>
              <a:gd name="connsiteY5" fmla="*/ 0 h 635793"/>
              <a:gd name="connsiteX6" fmla="*/ 2899981 w 4179094"/>
              <a:gd name="connsiteY6" fmla="*/ 0 h 635793"/>
              <a:gd name="connsiteX7" fmla="*/ 3546061 w 4179094"/>
              <a:gd name="connsiteY7" fmla="*/ 0 h 635793"/>
              <a:gd name="connsiteX8" fmla="*/ 4073126 w 4179094"/>
              <a:gd name="connsiteY8" fmla="*/ 0 h 635793"/>
              <a:gd name="connsiteX9" fmla="*/ 4179094 w 4179094"/>
              <a:gd name="connsiteY9" fmla="*/ 105968 h 635793"/>
              <a:gd name="connsiteX10" fmla="*/ 4179094 w 4179094"/>
              <a:gd name="connsiteY10" fmla="*/ 529825 h 635793"/>
              <a:gd name="connsiteX11" fmla="*/ 4073126 w 4179094"/>
              <a:gd name="connsiteY11" fmla="*/ 635793 h 635793"/>
              <a:gd name="connsiteX12" fmla="*/ 3625404 w 4179094"/>
              <a:gd name="connsiteY12" fmla="*/ 635793 h 635793"/>
              <a:gd name="connsiteX13" fmla="*/ 2979324 w 4179094"/>
              <a:gd name="connsiteY13" fmla="*/ 635793 h 635793"/>
              <a:gd name="connsiteX14" fmla="*/ 2491930 w 4179094"/>
              <a:gd name="connsiteY14" fmla="*/ 635793 h 635793"/>
              <a:gd name="connsiteX15" fmla="*/ 1925193 w 4179094"/>
              <a:gd name="connsiteY15" fmla="*/ 635793 h 635793"/>
              <a:gd name="connsiteX16" fmla="*/ 1279113 w 4179094"/>
              <a:gd name="connsiteY16" fmla="*/ 635793 h 635793"/>
              <a:gd name="connsiteX17" fmla="*/ 712376 w 4179094"/>
              <a:gd name="connsiteY17" fmla="*/ 635793 h 635793"/>
              <a:gd name="connsiteX18" fmla="*/ 105968 w 4179094"/>
              <a:gd name="connsiteY18" fmla="*/ 635793 h 635793"/>
              <a:gd name="connsiteX19" fmla="*/ 0 w 4179094"/>
              <a:gd name="connsiteY19" fmla="*/ 529825 h 635793"/>
              <a:gd name="connsiteX20" fmla="*/ 0 w 4179094"/>
              <a:gd name="connsiteY20" fmla="*/ 105968 h 63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79094" h="635793" extrusionOk="0">
                <a:moveTo>
                  <a:pt x="0" y="105968"/>
                </a:moveTo>
                <a:cubicBezTo>
                  <a:pt x="-8986" y="41900"/>
                  <a:pt x="34166" y="4983"/>
                  <a:pt x="105968" y="0"/>
                </a:cubicBezTo>
                <a:cubicBezTo>
                  <a:pt x="361416" y="-23523"/>
                  <a:pt x="475832" y="74669"/>
                  <a:pt x="752048" y="0"/>
                </a:cubicBezTo>
                <a:cubicBezTo>
                  <a:pt x="1028264" y="-74669"/>
                  <a:pt x="1128867" y="57418"/>
                  <a:pt x="1279113" y="0"/>
                </a:cubicBezTo>
                <a:cubicBezTo>
                  <a:pt x="1429360" y="-57418"/>
                  <a:pt x="1538621" y="785"/>
                  <a:pt x="1766507" y="0"/>
                </a:cubicBezTo>
                <a:cubicBezTo>
                  <a:pt x="1994393" y="-785"/>
                  <a:pt x="2208536" y="65009"/>
                  <a:pt x="2372915" y="0"/>
                </a:cubicBezTo>
                <a:cubicBezTo>
                  <a:pt x="2537294" y="-65009"/>
                  <a:pt x="2743148" y="44264"/>
                  <a:pt x="2899981" y="0"/>
                </a:cubicBezTo>
                <a:cubicBezTo>
                  <a:pt x="3056814" y="-44264"/>
                  <a:pt x="3241823" y="22449"/>
                  <a:pt x="3546061" y="0"/>
                </a:cubicBezTo>
                <a:cubicBezTo>
                  <a:pt x="3850299" y="-22449"/>
                  <a:pt x="3929507" y="35925"/>
                  <a:pt x="4073126" y="0"/>
                </a:cubicBezTo>
                <a:cubicBezTo>
                  <a:pt x="4122728" y="14761"/>
                  <a:pt x="4172002" y="39218"/>
                  <a:pt x="4179094" y="105968"/>
                </a:cubicBezTo>
                <a:cubicBezTo>
                  <a:pt x="4181260" y="295914"/>
                  <a:pt x="4159562" y="375788"/>
                  <a:pt x="4179094" y="529825"/>
                </a:cubicBezTo>
                <a:cubicBezTo>
                  <a:pt x="4188504" y="602358"/>
                  <a:pt x="4132418" y="643736"/>
                  <a:pt x="4073126" y="635793"/>
                </a:cubicBezTo>
                <a:cubicBezTo>
                  <a:pt x="3939114" y="661305"/>
                  <a:pt x="3783097" y="600771"/>
                  <a:pt x="3625404" y="635793"/>
                </a:cubicBezTo>
                <a:cubicBezTo>
                  <a:pt x="3467711" y="670815"/>
                  <a:pt x="3122865" y="618021"/>
                  <a:pt x="2979324" y="635793"/>
                </a:cubicBezTo>
                <a:cubicBezTo>
                  <a:pt x="2835783" y="653565"/>
                  <a:pt x="2677526" y="631268"/>
                  <a:pt x="2491930" y="635793"/>
                </a:cubicBezTo>
                <a:cubicBezTo>
                  <a:pt x="2306334" y="640318"/>
                  <a:pt x="2159983" y="628374"/>
                  <a:pt x="1925193" y="635793"/>
                </a:cubicBezTo>
                <a:cubicBezTo>
                  <a:pt x="1690403" y="643212"/>
                  <a:pt x="1515873" y="571067"/>
                  <a:pt x="1279113" y="635793"/>
                </a:cubicBezTo>
                <a:cubicBezTo>
                  <a:pt x="1042353" y="700519"/>
                  <a:pt x="869687" y="591702"/>
                  <a:pt x="712376" y="635793"/>
                </a:cubicBezTo>
                <a:cubicBezTo>
                  <a:pt x="555065" y="679884"/>
                  <a:pt x="277315" y="635195"/>
                  <a:pt x="105968" y="635793"/>
                </a:cubicBezTo>
                <a:cubicBezTo>
                  <a:pt x="39196" y="636133"/>
                  <a:pt x="3556" y="581940"/>
                  <a:pt x="0" y="529825"/>
                </a:cubicBezTo>
                <a:cubicBezTo>
                  <a:pt x="-6030" y="393173"/>
                  <a:pt x="46121" y="235826"/>
                  <a:pt x="0" y="105968"/>
                </a:cubicBezTo>
                <a:close/>
              </a:path>
            </a:pathLst>
          </a:custGeom>
          <a:noFill/>
          <a:ln w="28575">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A36319E8-3B4F-074B-725A-BE4B90B23BF5}"/>
              </a:ext>
            </a:extLst>
          </p:cNvPr>
          <p:cNvPicPr>
            <a:picLocks noChangeAspect="1"/>
          </p:cNvPicPr>
          <p:nvPr/>
        </p:nvPicPr>
        <p:blipFill>
          <a:blip r:embed="rId3"/>
          <a:srcRect t="8041"/>
          <a:stretch/>
        </p:blipFill>
        <p:spPr>
          <a:xfrm>
            <a:off x="896849" y="1792476"/>
            <a:ext cx="4826033" cy="4534269"/>
          </a:xfrm>
          <a:prstGeom prst="rect">
            <a:avLst/>
          </a:prstGeom>
        </p:spPr>
      </p:pic>
    </p:spTree>
    <p:extLst>
      <p:ext uri="{BB962C8B-B14F-4D97-AF65-F5344CB8AC3E}">
        <p14:creationId xmlns:p14="http://schemas.microsoft.com/office/powerpoint/2010/main" val="13762399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6E3A5-3588-6F6A-9319-B843174BAE4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32A2110-D0A3-898F-0486-C61A98150E3D}"/>
              </a:ext>
            </a:extLst>
          </p:cNvPr>
          <p:cNvSpPr>
            <a:spLocks noGrp="1"/>
          </p:cNvSpPr>
          <p:nvPr>
            <p:ph type="title"/>
          </p:nvPr>
        </p:nvSpPr>
        <p:spPr/>
        <p:txBody>
          <a:bodyPr>
            <a:normAutofit/>
          </a:bodyPr>
          <a:lstStyle/>
          <a:p>
            <a:r>
              <a:rPr lang="ja-JP" altLang="en-US" b="1" dirty="0"/>
              <a:t>現代のクオンツリサーチにおける障害</a:t>
            </a:r>
            <a:r>
              <a:rPr lang="en-US" altLang="ja-JP" b="1" dirty="0"/>
              <a:t>:Silo</a:t>
            </a:r>
            <a:r>
              <a:rPr lang="ja-JP" altLang="en-US" b="1" dirty="0"/>
              <a:t>型の課題</a:t>
            </a:r>
            <a:br>
              <a:rPr lang="en-US" altLang="ja-JP" b="1" dirty="0"/>
            </a:br>
            <a:r>
              <a:rPr lang="en-US" altLang="ja-JP" b="1" dirty="0"/>
              <a:t>The Handicaps to Modern Quantitative Research:Handicap</a:t>
            </a:r>
            <a:r>
              <a:rPr lang="ja-JP" altLang="en-US" b="1" dirty="0"/>
              <a:t> </a:t>
            </a:r>
            <a:r>
              <a:rPr lang="en-US" altLang="ja-JP" b="1" dirty="0"/>
              <a:t>of</a:t>
            </a:r>
            <a:r>
              <a:rPr lang="ja-JP" altLang="en-US" b="1" dirty="0"/>
              <a:t> </a:t>
            </a:r>
            <a:r>
              <a:rPr lang="en-US" altLang="ja-JP" b="1" dirty="0"/>
              <a:t>Silo</a:t>
            </a:r>
            <a:endParaRPr lang="ja-JP" altLang="en-US" b="1" dirty="0"/>
          </a:p>
        </p:txBody>
      </p:sp>
      <p:sp>
        <p:nvSpPr>
          <p:cNvPr id="8" name="日付プレースホルダー 7">
            <a:extLst>
              <a:ext uri="{FF2B5EF4-FFF2-40B4-BE49-F238E27FC236}">
                <a16:creationId xmlns:a16="http://schemas.microsoft.com/office/drawing/2014/main" id="{EB797E35-BED3-38E8-5D35-4D22156D3FC5}"/>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4D79938B-685C-89C1-A577-C2E4DE62C3BC}"/>
              </a:ext>
            </a:extLst>
          </p:cNvPr>
          <p:cNvSpPr>
            <a:spLocks noGrp="1"/>
          </p:cNvSpPr>
          <p:nvPr>
            <p:ph type="sldNum" sz="quarter" idx="12"/>
          </p:nvPr>
        </p:nvSpPr>
        <p:spPr/>
        <p:txBody>
          <a:bodyPr/>
          <a:lstStyle/>
          <a:p>
            <a:fld id="{3BB876C2-8946-444B-B6D9-1B3467709539}" type="slidenum">
              <a:rPr kumimoji="1" lang="ja-JP" altLang="en-US" smtClean="0"/>
              <a:t>72</a:t>
            </a:fld>
            <a:endParaRPr kumimoji="1" lang="ja-JP" altLang="en-US" dirty="0"/>
          </a:p>
        </p:txBody>
      </p:sp>
      <p:sp>
        <p:nvSpPr>
          <p:cNvPr id="4" name="テキスト ボックス 3">
            <a:extLst>
              <a:ext uri="{FF2B5EF4-FFF2-40B4-BE49-F238E27FC236}">
                <a16:creationId xmlns:a16="http://schemas.microsoft.com/office/drawing/2014/main" id="{70632CF7-3AC1-D7B3-6EC6-DC7CAB6FA639}"/>
              </a:ext>
            </a:extLst>
          </p:cNvPr>
          <p:cNvSpPr txBox="1"/>
          <p:nvPr/>
        </p:nvSpPr>
        <p:spPr>
          <a:xfrm>
            <a:off x="1083509" y="1004977"/>
            <a:ext cx="10024982" cy="5632311"/>
          </a:xfrm>
          <a:prstGeom prst="rect">
            <a:avLst/>
          </a:prstGeom>
          <a:noFill/>
        </p:spPr>
        <p:txBody>
          <a:bodyPr wrap="square" rtlCol="0">
            <a:spAutoFit/>
          </a:bodyPr>
          <a:lstStyle/>
          <a:p>
            <a:pPr marL="0" indent="0">
              <a:buNone/>
            </a:pPr>
            <a:r>
              <a:rPr lang="en-US" altLang="ja-JP" sz="2400" b="1" dirty="0"/>
              <a:t>Handicap #1: </a:t>
            </a:r>
            <a:r>
              <a:rPr lang="ja-JP" altLang="en-US" sz="2400" b="1" dirty="0"/>
              <a:t>経験による障壁</a:t>
            </a:r>
          </a:p>
          <a:p>
            <a:pPr marL="0" indent="0">
              <a:buNone/>
            </a:pPr>
            <a:r>
              <a:rPr lang="ja-JP" altLang="en-US" sz="2400" dirty="0"/>
              <a:t>投資戦略を開発するには、専門的な知識が必要とされます。そのため、多くのデータサイエンティストがこの分野に参加できません。</a:t>
            </a:r>
            <a:endParaRPr lang="en-US" altLang="ja-JP" sz="2400" dirty="0"/>
          </a:p>
          <a:p>
            <a:pPr marL="0" indent="0">
              <a:buNone/>
            </a:pPr>
            <a:endParaRPr lang="en-US" altLang="ja-JP" sz="2400" b="1" dirty="0"/>
          </a:p>
          <a:p>
            <a:pPr marL="0" indent="0">
              <a:buNone/>
            </a:pPr>
            <a:r>
              <a:rPr lang="en-US" altLang="ja-JP" sz="2400" b="1" dirty="0"/>
              <a:t>Handicap #2: </a:t>
            </a:r>
            <a:r>
              <a:rPr lang="ja-JP" altLang="en-US" sz="2400" b="1" dirty="0"/>
              <a:t>データ</a:t>
            </a:r>
            <a:r>
              <a:rPr lang="en-US" altLang="ja-JP" sz="2400" b="1" dirty="0"/>
              <a:t>/</a:t>
            </a:r>
            <a:r>
              <a:rPr lang="ja-JP" altLang="en-US" sz="2400" b="1" dirty="0"/>
              <a:t>リソースの障壁</a:t>
            </a:r>
          </a:p>
          <a:p>
            <a:pPr marL="0" indent="0">
              <a:buNone/>
            </a:pPr>
            <a:r>
              <a:rPr lang="ja-JP" altLang="en-US" sz="2400" dirty="0"/>
              <a:t>高額なデータセット、ソフト、ハードが必要です。一般的な公開情報から投資機会を見つけられる時代は終わり、高度な分析のため複雑なデータセットの購入、管理、分析、高スペックなコンピュータ、ソフトに多額の費用が掛かります。</a:t>
            </a:r>
            <a:endParaRPr lang="en-US" altLang="ja-JP" sz="2400" dirty="0"/>
          </a:p>
          <a:p>
            <a:pPr marL="0" indent="0">
              <a:buNone/>
            </a:pPr>
            <a:endParaRPr lang="en-US" altLang="ja-JP" sz="2400" b="1" dirty="0"/>
          </a:p>
          <a:p>
            <a:pPr marL="0" indent="0">
              <a:buNone/>
            </a:pPr>
            <a:r>
              <a:rPr lang="en-US" altLang="ja-JP" sz="2400" b="1" dirty="0"/>
              <a:t>Handicap #3: </a:t>
            </a:r>
            <a:r>
              <a:rPr lang="ja-JP" altLang="en-US" sz="2400" b="1" dirty="0"/>
              <a:t>選択バイアス</a:t>
            </a:r>
          </a:p>
          <a:p>
            <a:pPr marL="0" indent="0">
              <a:buNone/>
            </a:pPr>
            <a:r>
              <a:rPr lang="ja-JP" altLang="en-US" sz="2400" dirty="0"/>
              <a:t>研究者は、良いパフォーマンスを示すバックテストを作成することで報酬を得ています。そのためモデルを過剰適合しがちです。また、企業は場合によっては、過剰適合したバックテストを利用して投資家から資金を集めるため、それを助長することさえあります。</a:t>
            </a:r>
          </a:p>
        </p:txBody>
      </p:sp>
    </p:spTree>
    <p:extLst>
      <p:ext uri="{BB962C8B-B14F-4D97-AF65-F5344CB8AC3E}">
        <p14:creationId xmlns:p14="http://schemas.microsoft.com/office/powerpoint/2010/main" val="17831912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ED81A-7063-B109-03E7-ED572D2E7A5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EBB1399-D9F7-BB19-E2F3-999377729781}"/>
              </a:ext>
            </a:extLst>
          </p:cNvPr>
          <p:cNvSpPr>
            <a:spLocks noGrp="1"/>
          </p:cNvSpPr>
          <p:nvPr>
            <p:ph type="title"/>
          </p:nvPr>
        </p:nvSpPr>
        <p:spPr/>
        <p:txBody>
          <a:bodyPr>
            <a:normAutofit/>
          </a:bodyPr>
          <a:lstStyle/>
          <a:p>
            <a:r>
              <a:rPr lang="ja-JP" altLang="en-US" b="1" dirty="0"/>
              <a:t>現代のクオンツリサーチにおける障害</a:t>
            </a:r>
            <a:r>
              <a:rPr lang="en-US" altLang="ja-JP" b="1" dirty="0"/>
              <a:t>:Tournament</a:t>
            </a:r>
            <a:r>
              <a:rPr lang="ja-JP" altLang="en-US" b="1" dirty="0"/>
              <a:t>型による解決</a:t>
            </a:r>
            <a:br>
              <a:rPr lang="en-US" altLang="ja-JP" b="1" dirty="0"/>
            </a:br>
            <a:r>
              <a:rPr lang="en-US" altLang="ja-JP" b="1" dirty="0"/>
              <a:t>The Handicaps to Modern Quantitative Research:Tournament</a:t>
            </a:r>
            <a:endParaRPr lang="ja-JP" altLang="en-US" b="1" dirty="0"/>
          </a:p>
        </p:txBody>
      </p:sp>
      <p:sp>
        <p:nvSpPr>
          <p:cNvPr id="8" name="日付プレースホルダー 7">
            <a:extLst>
              <a:ext uri="{FF2B5EF4-FFF2-40B4-BE49-F238E27FC236}">
                <a16:creationId xmlns:a16="http://schemas.microsoft.com/office/drawing/2014/main" id="{5923868F-9330-FEAB-0324-623997261CF8}"/>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6FCD293C-170A-DC94-93B9-E3FF672DC206}"/>
              </a:ext>
            </a:extLst>
          </p:cNvPr>
          <p:cNvSpPr>
            <a:spLocks noGrp="1"/>
          </p:cNvSpPr>
          <p:nvPr>
            <p:ph type="sldNum" sz="quarter" idx="12"/>
          </p:nvPr>
        </p:nvSpPr>
        <p:spPr/>
        <p:txBody>
          <a:bodyPr/>
          <a:lstStyle/>
          <a:p>
            <a:fld id="{3BB876C2-8946-444B-B6D9-1B3467709539}" type="slidenum">
              <a:rPr kumimoji="1" lang="ja-JP" altLang="en-US" smtClean="0"/>
              <a:t>73</a:t>
            </a:fld>
            <a:endParaRPr kumimoji="1" lang="ja-JP" altLang="en-US" dirty="0"/>
          </a:p>
        </p:txBody>
      </p:sp>
      <p:pic>
        <p:nvPicPr>
          <p:cNvPr id="3" name="図 2">
            <a:extLst>
              <a:ext uri="{FF2B5EF4-FFF2-40B4-BE49-F238E27FC236}">
                <a16:creationId xmlns:a16="http://schemas.microsoft.com/office/drawing/2014/main" id="{EF73E9A7-31C9-D569-F950-80454D28FE76}"/>
              </a:ext>
            </a:extLst>
          </p:cNvPr>
          <p:cNvPicPr>
            <a:picLocks noChangeAspect="1"/>
          </p:cNvPicPr>
          <p:nvPr/>
        </p:nvPicPr>
        <p:blipFill>
          <a:blip r:embed="rId2"/>
          <a:stretch>
            <a:fillRect/>
          </a:stretch>
        </p:blipFill>
        <p:spPr>
          <a:xfrm>
            <a:off x="314793" y="1762655"/>
            <a:ext cx="5991461" cy="3146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テキスト ボックス 4">
            <a:extLst>
              <a:ext uri="{FF2B5EF4-FFF2-40B4-BE49-F238E27FC236}">
                <a16:creationId xmlns:a16="http://schemas.microsoft.com/office/drawing/2014/main" id="{725DA60D-A6C7-B37E-AF7E-A72C822514B6}"/>
              </a:ext>
            </a:extLst>
          </p:cNvPr>
          <p:cNvSpPr txBox="1"/>
          <p:nvPr/>
        </p:nvSpPr>
        <p:spPr>
          <a:xfrm>
            <a:off x="143218" y="1125650"/>
            <a:ext cx="2020105" cy="461665"/>
          </a:xfrm>
          <a:prstGeom prst="rect">
            <a:avLst/>
          </a:prstGeom>
          <a:noFill/>
        </p:spPr>
        <p:txBody>
          <a:bodyPr wrap="none" rtlCol="0">
            <a:spAutoFit/>
          </a:bodyPr>
          <a:lstStyle/>
          <a:p>
            <a:r>
              <a:rPr kumimoji="1" lang="en-US" altLang="ja-JP" sz="2400" b="1" dirty="0"/>
              <a:t>Tournament</a:t>
            </a:r>
            <a:endParaRPr kumimoji="1" lang="ja-JP" altLang="en-US" sz="2400" b="1" dirty="0"/>
          </a:p>
        </p:txBody>
      </p:sp>
      <p:sp>
        <p:nvSpPr>
          <p:cNvPr id="10" name="コンテンツ プレースホルダー 6">
            <a:extLst>
              <a:ext uri="{FF2B5EF4-FFF2-40B4-BE49-F238E27FC236}">
                <a16:creationId xmlns:a16="http://schemas.microsoft.com/office/drawing/2014/main" id="{337453C4-E6F5-4AD6-0538-AE3C7AC1E541}"/>
              </a:ext>
            </a:extLst>
          </p:cNvPr>
          <p:cNvSpPr>
            <a:spLocks noGrp="1"/>
          </p:cNvSpPr>
          <p:nvPr>
            <p:ph idx="1"/>
          </p:nvPr>
        </p:nvSpPr>
        <p:spPr>
          <a:xfrm>
            <a:off x="6420600" y="1662716"/>
            <a:ext cx="5515901" cy="4500054"/>
          </a:xfrm>
        </p:spPr>
        <p:txBody>
          <a:bodyPr>
            <a:normAutofit lnSpcReduction="10000"/>
          </a:bodyPr>
          <a:lstStyle/>
          <a:p>
            <a:pPr marL="0" indent="0">
              <a:buNone/>
            </a:pPr>
            <a:r>
              <a:rPr lang="en-US" altLang="ja-JP" sz="1800" b="1" dirty="0"/>
              <a:t>Handicap #1: </a:t>
            </a:r>
            <a:r>
              <a:rPr lang="ja-JP" altLang="en-US" sz="1800" b="1" dirty="0"/>
              <a:t>経験による障壁</a:t>
            </a:r>
          </a:p>
          <a:p>
            <a:pPr marL="0" indent="0">
              <a:buNone/>
            </a:pPr>
            <a:r>
              <a:rPr lang="ja-JP" altLang="en-US" sz="1800" dirty="0"/>
              <a:t>経験豊富な研究者によって前処理、構造化されてデータが提供された状態で、参加者は予想に取り組むことができます。</a:t>
            </a:r>
            <a:endParaRPr lang="en-US" altLang="ja-JP" sz="1800" dirty="0"/>
          </a:p>
          <a:p>
            <a:pPr marL="0" indent="0">
              <a:buNone/>
            </a:pPr>
            <a:r>
              <a:rPr lang="en-US" altLang="ja-JP" sz="1800" b="1" dirty="0"/>
              <a:t>Handicap #2: </a:t>
            </a:r>
            <a:r>
              <a:rPr lang="ja-JP" altLang="en-US" sz="1800" b="1" dirty="0"/>
              <a:t>データ</a:t>
            </a:r>
            <a:r>
              <a:rPr lang="en-US" altLang="ja-JP" sz="1800" b="1" dirty="0"/>
              <a:t>/</a:t>
            </a:r>
            <a:r>
              <a:rPr lang="ja-JP" altLang="en-US" sz="1800" b="1" dirty="0"/>
              <a:t>リソースの障壁</a:t>
            </a:r>
          </a:p>
          <a:p>
            <a:pPr marL="0" indent="0">
              <a:buNone/>
            </a:pPr>
            <a:r>
              <a:rPr lang="ja-JP" altLang="en-US" sz="1800" dirty="0"/>
              <a:t>高額なデータセットは不要で、予測に必要なデータが利用可能です。</a:t>
            </a:r>
            <a:endParaRPr lang="en-US" altLang="ja-JP" sz="1800" dirty="0"/>
          </a:p>
          <a:p>
            <a:pPr marL="0" indent="0">
              <a:buNone/>
            </a:pPr>
            <a:r>
              <a:rPr lang="ja-JP" altLang="en-US" sz="1800" dirty="0"/>
              <a:t>一般的ではありませんが、遠隔操作で複数のコンピュータを使って大規模な計算ができる環境が提供される場合もあります。</a:t>
            </a:r>
            <a:endParaRPr lang="en-US" altLang="ja-JP" sz="1800" dirty="0"/>
          </a:p>
          <a:p>
            <a:pPr marL="0" indent="0">
              <a:buNone/>
            </a:pPr>
            <a:r>
              <a:rPr lang="en-US" altLang="ja-JP" sz="1800" b="1" dirty="0"/>
              <a:t>Handicap #3: </a:t>
            </a:r>
            <a:r>
              <a:rPr lang="ja-JP" altLang="en-US" sz="1800" b="1" dirty="0"/>
              <a:t>選択バイアス</a:t>
            </a:r>
          </a:p>
          <a:p>
            <a:pPr marL="0" indent="0">
              <a:buNone/>
            </a:pPr>
            <a:r>
              <a:rPr lang="ja-JP" altLang="en-US" sz="1800" dirty="0"/>
              <a:t>トーナメントは、公平なルールを作ることで選択バイアスが発生しないように設計できる。また、もしバイアスが発生しても、その影響を考慮して調整できる。</a:t>
            </a:r>
          </a:p>
        </p:txBody>
      </p:sp>
    </p:spTree>
    <p:extLst>
      <p:ext uri="{BB962C8B-B14F-4D97-AF65-F5344CB8AC3E}">
        <p14:creationId xmlns:p14="http://schemas.microsoft.com/office/powerpoint/2010/main" val="3478321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F0902-8715-9C9A-D00F-165D46C2FA5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25AE635-018C-EF61-EB72-B2499AD44375}"/>
              </a:ext>
            </a:extLst>
          </p:cNvPr>
          <p:cNvSpPr>
            <a:spLocks noGrp="1"/>
          </p:cNvSpPr>
          <p:nvPr>
            <p:ph type="title"/>
          </p:nvPr>
        </p:nvSpPr>
        <p:spPr>
          <a:xfrm>
            <a:off x="838200" y="2994774"/>
            <a:ext cx="10515600" cy="868452"/>
          </a:xfrm>
        </p:spPr>
        <p:txBody>
          <a:bodyPr>
            <a:noAutofit/>
          </a:bodyPr>
          <a:lstStyle/>
          <a:p>
            <a:r>
              <a:rPr kumimoji="1" lang="en-US" altLang="ja-JP" sz="4400" b="1" dirty="0"/>
              <a:t>Numerai</a:t>
            </a:r>
            <a:r>
              <a:rPr kumimoji="1" lang="ja-JP" altLang="en-US" sz="4400" b="1" dirty="0"/>
              <a:t>の特徴を</a:t>
            </a:r>
            <a:r>
              <a:rPr kumimoji="1" lang="en-US" altLang="ja-JP" sz="4400" b="1" dirty="0"/>
              <a:t>13F-HR</a:t>
            </a:r>
            <a:r>
              <a:rPr kumimoji="1" lang="ja-JP" altLang="en-US" sz="4400" b="1" dirty="0"/>
              <a:t>から読み解くことができるか？</a:t>
            </a:r>
            <a:br>
              <a:rPr kumimoji="1" lang="en-US" altLang="ja-JP" sz="4400" b="1" dirty="0"/>
            </a:br>
            <a:br>
              <a:rPr kumimoji="1" lang="ja-JP" altLang="en-US" sz="4400" b="1" dirty="0"/>
            </a:br>
            <a:r>
              <a:rPr kumimoji="1" lang="en-US" altLang="ja-JP" sz="4400" b="1" dirty="0"/>
              <a:t>Can I analyze the characteristics of Numerai from 13F-HR?</a:t>
            </a:r>
            <a:endParaRPr kumimoji="1" lang="ja-JP" altLang="en-US" sz="4400" b="1" dirty="0"/>
          </a:p>
        </p:txBody>
      </p:sp>
    </p:spTree>
    <p:extLst>
      <p:ext uri="{BB962C8B-B14F-4D97-AF65-F5344CB8AC3E}">
        <p14:creationId xmlns:p14="http://schemas.microsoft.com/office/powerpoint/2010/main" val="7041606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0FC7-C565-0629-C896-16D8B78DBA9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2E85BDA0-64BE-7EE0-407F-B430EEEF3496}"/>
              </a:ext>
            </a:extLst>
          </p:cNvPr>
          <p:cNvSpPr>
            <a:spLocks noGrp="1"/>
          </p:cNvSpPr>
          <p:nvPr>
            <p:ph type="title"/>
          </p:nvPr>
        </p:nvSpPr>
        <p:spPr/>
        <p:txBody>
          <a:bodyPr/>
          <a:lstStyle/>
          <a:p>
            <a:r>
              <a:rPr lang="en-US" altLang="ja-JP" b="1" dirty="0"/>
              <a:t>13F-HR</a:t>
            </a:r>
            <a:endParaRPr lang="ja-JP" altLang="en-US" b="1" dirty="0"/>
          </a:p>
        </p:txBody>
      </p:sp>
      <p:sp>
        <p:nvSpPr>
          <p:cNvPr id="7" name="コンテンツ プレースホルダー 6">
            <a:extLst>
              <a:ext uri="{FF2B5EF4-FFF2-40B4-BE49-F238E27FC236}">
                <a16:creationId xmlns:a16="http://schemas.microsoft.com/office/drawing/2014/main" id="{500C9971-FC76-EF58-2CD7-16CCFF6668CC}"/>
              </a:ext>
            </a:extLst>
          </p:cNvPr>
          <p:cNvSpPr>
            <a:spLocks noGrp="1"/>
          </p:cNvSpPr>
          <p:nvPr>
            <p:ph idx="1"/>
          </p:nvPr>
        </p:nvSpPr>
        <p:spPr>
          <a:xfrm>
            <a:off x="838200" y="1170152"/>
            <a:ext cx="10662501" cy="5021023"/>
          </a:xfrm>
        </p:spPr>
        <p:txBody>
          <a:bodyPr/>
          <a:lstStyle/>
          <a:p>
            <a:pPr marL="0" indent="0">
              <a:buNone/>
            </a:pPr>
            <a:r>
              <a:rPr lang="en-US" altLang="ja-JP" dirty="0"/>
              <a:t>1</a:t>
            </a:r>
            <a:r>
              <a:rPr lang="ja-JP" altLang="en-US" dirty="0"/>
              <a:t>億ドル以上の資産を管理する機関投資家が、四半期毎</a:t>
            </a:r>
            <a:r>
              <a:rPr lang="en-US" altLang="ja-JP" dirty="0"/>
              <a:t>SEC</a:t>
            </a:r>
            <a:r>
              <a:rPr lang="ja-JP" altLang="en-US" dirty="0"/>
              <a:t>へ</a:t>
            </a:r>
            <a:r>
              <a:rPr lang="en-US" altLang="ja-JP" dirty="0"/>
              <a:t>13F-HR</a:t>
            </a:r>
            <a:r>
              <a:rPr lang="ja-JP" altLang="en-US" dirty="0"/>
              <a:t>報告書を提出することを求められます。</a:t>
            </a:r>
            <a:endParaRPr lang="en-US" altLang="ja-JP" dirty="0"/>
          </a:p>
          <a:p>
            <a:pPr marL="0" indent="0">
              <a:buNone/>
            </a:pPr>
            <a:endParaRPr lang="en-US" altLang="ja-JP" dirty="0"/>
          </a:p>
          <a:p>
            <a:pPr marL="457200" lvl="1" indent="0">
              <a:buNone/>
            </a:pPr>
            <a:r>
              <a:rPr lang="ja-JP" altLang="en-US" dirty="0"/>
              <a:t>･</a:t>
            </a:r>
            <a:r>
              <a:rPr lang="en-US" altLang="ja-JP" dirty="0"/>
              <a:t>13F-HR</a:t>
            </a:r>
            <a:r>
              <a:rPr lang="ja-JP" altLang="en-US" dirty="0"/>
              <a:t>に記載されている銘柄はロングポジション。ショートポジションは記載されていません。</a:t>
            </a:r>
            <a:endParaRPr lang="en-US" altLang="ja-JP" dirty="0"/>
          </a:p>
          <a:p>
            <a:pPr marL="457200" lvl="1" indent="0">
              <a:buNone/>
            </a:pPr>
            <a:r>
              <a:rPr lang="ja-JP" altLang="en-US" dirty="0"/>
              <a:t>･</a:t>
            </a:r>
            <a:r>
              <a:rPr lang="en-US" altLang="ja-JP" dirty="0"/>
              <a:t>SEC</a:t>
            </a:r>
            <a:r>
              <a:rPr lang="ja-JP" altLang="en-US" dirty="0"/>
              <a:t>のリストに記載がある米国市場で取引される証券が記載されいます。</a:t>
            </a:r>
            <a:endParaRPr lang="en-US" altLang="ja-JP" dirty="0"/>
          </a:p>
          <a:p>
            <a:pPr marL="457200" lvl="1" indent="0">
              <a:buNone/>
            </a:pPr>
            <a:endParaRPr lang="en-US" altLang="ja-JP" dirty="0"/>
          </a:p>
          <a:p>
            <a:pPr marL="914400" lvl="2" indent="0">
              <a:buNone/>
            </a:pPr>
            <a:r>
              <a:rPr lang="en-US" altLang="ja-JP" dirty="0"/>
              <a:t>-</a:t>
            </a:r>
            <a:r>
              <a:rPr lang="ja-JP" altLang="en-US" dirty="0"/>
              <a:t>株式、クローズドエンド投資会社（クローズドエンドファンド）の株式、上場投資信託（</a:t>
            </a:r>
            <a:r>
              <a:rPr lang="en-US" altLang="ja-JP" dirty="0"/>
              <a:t>ETF</a:t>
            </a:r>
            <a:r>
              <a:rPr lang="ja-JP" altLang="en-US" dirty="0"/>
              <a:t>）の株式、特定の転換社債、株式オプション、およびワラントのロングポジション</a:t>
            </a:r>
            <a:endParaRPr lang="en-US" altLang="ja-JP" dirty="0"/>
          </a:p>
          <a:p>
            <a:pPr marL="914400" lvl="2" indent="0">
              <a:buNone/>
            </a:pPr>
            <a:r>
              <a:rPr lang="en-US" altLang="ja-JP" dirty="0"/>
              <a:t>-</a:t>
            </a:r>
            <a:r>
              <a:rPr lang="ja-JP" altLang="en-US" dirty="0"/>
              <a:t>米国預託証券（</a:t>
            </a:r>
            <a:r>
              <a:rPr lang="en-US" altLang="ja-JP" dirty="0"/>
              <a:t>ADR</a:t>
            </a:r>
            <a:r>
              <a:rPr lang="ja-JP" altLang="en-US" dirty="0"/>
              <a:t>）を通じて、日本、ヨーロッパ、中国などの銘柄が含まれる場合がある。</a:t>
            </a:r>
          </a:p>
          <a:p>
            <a:pPr marL="457200" lvl="1" indent="0">
              <a:buNone/>
            </a:pPr>
            <a:endParaRPr lang="ja-JP" altLang="en-US" dirty="0"/>
          </a:p>
        </p:txBody>
      </p:sp>
      <p:sp>
        <p:nvSpPr>
          <p:cNvPr id="8" name="日付プレースホルダー 7">
            <a:extLst>
              <a:ext uri="{FF2B5EF4-FFF2-40B4-BE49-F238E27FC236}">
                <a16:creationId xmlns:a16="http://schemas.microsoft.com/office/drawing/2014/main" id="{50508A41-9744-00B5-67E5-B957557F41DD}"/>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717C75B4-A4D0-7AA2-F26E-D24FCC50E676}"/>
              </a:ext>
            </a:extLst>
          </p:cNvPr>
          <p:cNvSpPr>
            <a:spLocks noGrp="1"/>
          </p:cNvSpPr>
          <p:nvPr>
            <p:ph type="sldNum" sz="quarter" idx="12"/>
          </p:nvPr>
        </p:nvSpPr>
        <p:spPr/>
        <p:txBody>
          <a:bodyPr/>
          <a:lstStyle/>
          <a:p>
            <a:fld id="{3BB876C2-8946-444B-B6D9-1B3467709539}" type="slidenum">
              <a:rPr kumimoji="1" lang="ja-JP" altLang="en-US" smtClean="0"/>
              <a:t>75</a:t>
            </a:fld>
            <a:endParaRPr kumimoji="1" lang="ja-JP" altLang="en-US" dirty="0"/>
          </a:p>
        </p:txBody>
      </p:sp>
    </p:spTree>
    <p:extLst>
      <p:ext uri="{BB962C8B-B14F-4D97-AF65-F5344CB8AC3E}">
        <p14:creationId xmlns:p14="http://schemas.microsoft.com/office/powerpoint/2010/main" val="796016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9801E-1BD3-FF22-B440-3C3DAC91F6AA}"/>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296BC409-0075-B96A-3749-52410DE433E6}"/>
              </a:ext>
            </a:extLst>
          </p:cNvPr>
          <p:cNvSpPr>
            <a:spLocks noGrp="1"/>
          </p:cNvSpPr>
          <p:nvPr>
            <p:ph type="title"/>
          </p:nvPr>
        </p:nvSpPr>
        <p:spPr/>
        <p:txBody>
          <a:bodyPr/>
          <a:lstStyle/>
          <a:p>
            <a:r>
              <a:rPr lang="en-US" altLang="ja-JP" b="1" dirty="0"/>
              <a:t>13F-HR</a:t>
            </a:r>
            <a:endParaRPr lang="ja-JP" altLang="en-US" b="1" dirty="0"/>
          </a:p>
        </p:txBody>
      </p:sp>
      <p:sp>
        <p:nvSpPr>
          <p:cNvPr id="7" name="コンテンツ プレースホルダー 6">
            <a:extLst>
              <a:ext uri="{FF2B5EF4-FFF2-40B4-BE49-F238E27FC236}">
                <a16:creationId xmlns:a16="http://schemas.microsoft.com/office/drawing/2014/main" id="{EDA3BAE5-B0A2-CE66-7793-DC49174AB1D1}"/>
              </a:ext>
            </a:extLst>
          </p:cNvPr>
          <p:cNvSpPr>
            <a:spLocks noGrp="1"/>
          </p:cNvSpPr>
          <p:nvPr>
            <p:ph idx="1"/>
          </p:nvPr>
        </p:nvSpPr>
        <p:spPr>
          <a:xfrm>
            <a:off x="838200" y="1170152"/>
            <a:ext cx="10662501" cy="5021023"/>
          </a:xfrm>
        </p:spPr>
        <p:txBody>
          <a:bodyPr>
            <a:normAutofit lnSpcReduction="10000"/>
          </a:bodyPr>
          <a:lstStyle/>
          <a:p>
            <a:pPr marL="0" indent="0">
              <a:buNone/>
            </a:pPr>
            <a:r>
              <a:rPr lang="en-US" altLang="ja-JP" sz="2900" dirty="0"/>
              <a:t>Institutional investors managing over $100 million in assets are required to submit a 13F-HR report to the SEC on a quarterly basis.</a:t>
            </a:r>
          </a:p>
          <a:p>
            <a:pPr marL="457200" lvl="1" indent="0">
              <a:buNone/>
            </a:pPr>
            <a:endParaRPr lang="en-US" altLang="ja-JP" dirty="0"/>
          </a:p>
          <a:p>
            <a:pPr marL="457200" lvl="1" indent="0">
              <a:buNone/>
            </a:pPr>
            <a:r>
              <a:rPr lang="ja-JP" altLang="en-US" dirty="0"/>
              <a:t>･</a:t>
            </a:r>
            <a:r>
              <a:rPr lang="en-US" altLang="ja-JP" dirty="0"/>
              <a:t>The securities listed in 13F-HR are long positions; short positions are not included.</a:t>
            </a:r>
          </a:p>
          <a:p>
            <a:pPr marL="457200" lvl="1" indent="0">
              <a:buNone/>
            </a:pPr>
            <a:r>
              <a:rPr lang="ja-JP" altLang="en-US" dirty="0"/>
              <a:t>･ </a:t>
            </a:r>
            <a:r>
              <a:rPr lang="en-US" altLang="ja-JP" dirty="0"/>
              <a:t>Only securities traded in the U.S. markets and listed on the SEC’s approved list are reported.</a:t>
            </a:r>
          </a:p>
          <a:p>
            <a:pPr marL="0" indent="0">
              <a:buNone/>
            </a:pPr>
            <a:endParaRPr lang="en-US" altLang="ja-JP" dirty="0"/>
          </a:p>
          <a:p>
            <a:pPr marL="914400" lvl="2" indent="0">
              <a:buNone/>
            </a:pPr>
            <a:r>
              <a:rPr lang="en-US" altLang="ja-JP" sz="2100" dirty="0"/>
              <a:t>Covered asset types include:</a:t>
            </a:r>
          </a:p>
          <a:p>
            <a:pPr marL="914400" lvl="2" indent="0">
              <a:buNone/>
            </a:pPr>
            <a:r>
              <a:rPr lang="en-US" altLang="ja-JP" sz="2100" dirty="0"/>
              <a:t>- Equities, shares of closed-end investment companies (closed-end funds), exchange-traded fund (ETF) shares, certain convertible bonds, stock options, and warrants (long positions only).</a:t>
            </a:r>
          </a:p>
          <a:p>
            <a:pPr marL="914400" lvl="2" indent="0">
              <a:buNone/>
            </a:pPr>
            <a:r>
              <a:rPr lang="en-US" altLang="ja-JP" sz="2100" dirty="0"/>
              <a:t>- Through American Depositary Receipts (ADRs), securities from Japan, Europe, China, and other regions may be included.</a:t>
            </a:r>
          </a:p>
          <a:p>
            <a:pPr marL="0" indent="0">
              <a:buNone/>
            </a:pPr>
            <a:endParaRPr lang="en-US" altLang="ja-JP" dirty="0"/>
          </a:p>
          <a:p>
            <a:pPr marL="0" indent="0">
              <a:buNone/>
            </a:pPr>
            <a:endParaRPr lang="en-US" altLang="ja-JP" dirty="0"/>
          </a:p>
          <a:p>
            <a:pPr marL="0" indent="0">
              <a:buNone/>
            </a:pPr>
            <a:endParaRPr lang="en-US" altLang="ja-JP" dirty="0"/>
          </a:p>
        </p:txBody>
      </p:sp>
      <p:sp>
        <p:nvSpPr>
          <p:cNvPr id="8" name="日付プレースホルダー 7">
            <a:extLst>
              <a:ext uri="{FF2B5EF4-FFF2-40B4-BE49-F238E27FC236}">
                <a16:creationId xmlns:a16="http://schemas.microsoft.com/office/drawing/2014/main" id="{BE1CF0FD-819C-0008-0699-25C92EFF53E6}"/>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5064574-E9F4-4402-361A-6D0CB14F02EB}"/>
              </a:ext>
            </a:extLst>
          </p:cNvPr>
          <p:cNvSpPr>
            <a:spLocks noGrp="1"/>
          </p:cNvSpPr>
          <p:nvPr>
            <p:ph type="sldNum" sz="quarter" idx="12"/>
          </p:nvPr>
        </p:nvSpPr>
        <p:spPr/>
        <p:txBody>
          <a:bodyPr/>
          <a:lstStyle/>
          <a:p>
            <a:fld id="{3BB876C2-8946-444B-B6D9-1B3467709539}" type="slidenum">
              <a:rPr kumimoji="1" lang="ja-JP" altLang="en-US" smtClean="0"/>
              <a:t>76</a:t>
            </a:fld>
            <a:endParaRPr kumimoji="1" lang="ja-JP" altLang="en-US" dirty="0"/>
          </a:p>
        </p:txBody>
      </p:sp>
    </p:spTree>
    <p:extLst>
      <p:ext uri="{BB962C8B-B14F-4D97-AF65-F5344CB8AC3E}">
        <p14:creationId xmlns:p14="http://schemas.microsoft.com/office/powerpoint/2010/main" val="3409221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183EB-D2C7-F337-CC0D-B53CAF75C5DA}"/>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5E2324B-03B3-798F-A5D2-522AA424A7BF}"/>
              </a:ext>
            </a:extLst>
          </p:cNvPr>
          <p:cNvSpPr>
            <a:spLocks noGrp="1"/>
          </p:cNvSpPr>
          <p:nvPr>
            <p:ph type="title"/>
          </p:nvPr>
        </p:nvSpPr>
        <p:spPr/>
        <p:txBody>
          <a:bodyPr/>
          <a:lstStyle/>
          <a:p>
            <a:r>
              <a:rPr lang="en-US" altLang="ja-JP" b="1" dirty="0"/>
              <a:t>Numerai</a:t>
            </a:r>
            <a:r>
              <a:rPr lang="ja-JP" altLang="en-US" b="1" dirty="0"/>
              <a:t>ヘッジファンドの保有銘柄、パフォーマンス</a:t>
            </a:r>
            <a:br>
              <a:rPr lang="en-US" altLang="ja-JP" b="1" dirty="0"/>
            </a:br>
            <a:r>
              <a:rPr lang="en-US" altLang="ja-JP" b="1" dirty="0"/>
              <a:t>Numerai Hedge Fund Holdings and Performance</a:t>
            </a:r>
            <a:endParaRPr lang="ja-JP" altLang="en-US" b="1" dirty="0"/>
          </a:p>
        </p:txBody>
      </p:sp>
      <p:sp>
        <p:nvSpPr>
          <p:cNvPr id="7" name="コンテンツ プレースホルダー 6">
            <a:extLst>
              <a:ext uri="{FF2B5EF4-FFF2-40B4-BE49-F238E27FC236}">
                <a16:creationId xmlns:a16="http://schemas.microsoft.com/office/drawing/2014/main" id="{AA7BB9BB-7AC6-8C2B-849F-9BDABF9633A9}"/>
              </a:ext>
            </a:extLst>
          </p:cNvPr>
          <p:cNvSpPr>
            <a:spLocks noGrp="1"/>
          </p:cNvSpPr>
          <p:nvPr>
            <p:ph idx="1"/>
          </p:nvPr>
        </p:nvSpPr>
        <p:spPr>
          <a:xfrm>
            <a:off x="1553765" y="1186898"/>
            <a:ext cx="9084469" cy="5480604"/>
          </a:xfrm>
        </p:spPr>
        <p:txBody>
          <a:bodyPr>
            <a:normAutofit fontScale="92500" lnSpcReduction="20000"/>
          </a:bodyPr>
          <a:lstStyle/>
          <a:p>
            <a:pPr marL="0" indent="0">
              <a:buNone/>
            </a:pPr>
            <a:r>
              <a:rPr lang="en-US" altLang="ja-JP" dirty="0"/>
              <a:t>Numerai</a:t>
            </a:r>
            <a:r>
              <a:rPr lang="ja-JP" altLang="en-US" dirty="0"/>
              <a:t>ヘッジファンド（</a:t>
            </a:r>
            <a:r>
              <a:rPr lang="en-US" altLang="ja-JP" dirty="0"/>
              <a:t>Numerai GP LLC. )</a:t>
            </a:r>
            <a:r>
              <a:rPr lang="ja-JP" altLang="en-US" dirty="0"/>
              <a:t>の保有銘柄、パフォーマンスは公表されていません。</a:t>
            </a:r>
            <a:endParaRPr lang="en-US" altLang="ja-JP" dirty="0"/>
          </a:p>
          <a:p>
            <a:pPr marL="0" indent="0">
              <a:buNone/>
            </a:pPr>
            <a:r>
              <a:rPr lang="en-US" altLang="ja-JP" sz="2200" dirty="0"/>
              <a:t>※</a:t>
            </a:r>
            <a:r>
              <a:rPr lang="ja-JP" altLang="en-US" sz="2200" dirty="0"/>
              <a:t>一部、</a:t>
            </a:r>
            <a:r>
              <a:rPr lang="en-US" altLang="ja-JP" sz="2200" dirty="0"/>
              <a:t>medium.com</a:t>
            </a:r>
            <a:r>
              <a:rPr lang="ja-JP" altLang="en-US" sz="2200" dirty="0"/>
              <a:t>の記事として発表されたことはあります。</a:t>
            </a:r>
            <a:endParaRPr lang="en-US" altLang="ja-JP" dirty="0"/>
          </a:p>
          <a:p>
            <a:pPr marL="457200" lvl="1" indent="0">
              <a:buNone/>
            </a:pPr>
            <a:endParaRPr lang="en-US" altLang="ja-JP" dirty="0"/>
          </a:p>
          <a:p>
            <a:pPr marL="0" lvl="1" indent="0">
              <a:spcBef>
                <a:spcPts val="1000"/>
              </a:spcBef>
              <a:buNone/>
            </a:pPr>
            <a:r>
              <a:rPr lang="en-US" altLang="ja-JP" sz="2800" dirty="0"/>
              <a:t>Numerai</a:t>
            </a:r>
            <a:r>
              <a:rPr lang="ja-JP" altLang="en-US" sz="2800" dirty="0"/>
              <a:t>ヘッジファンドの</a:t>
            </a:r>
            <a:r>
              <a:rPr lang="en-US" altLang="ja-JP" sz="2800" dirty="0"/>
              <a:t>13F-HR</a:t>
            </a:r>
            <a:r>
              <a:rPr lang="ja-JP" altLang="en-US" sz="2800" dirty="0"/>
              <a:t>を参照すれば、ロングポジションだけですが、四半期末時点にどの銘柄を保有していたか、把握することができます</a:t>
            </a:r>
            <a:endParaRPr lang="en-US" altLang="ja-JP" sz="2800" dirty="0"/>
          </a:p>
          <a:p>
            <a:pPr marL="0" lvl="1" indent="0">
              <a:spcBef>
                <a:spcPts val="1000"/>
              </a:spcBef>
              <a:buNone/>
            </a:pPr>
            <a:endParaRPr lang="en-US" altLang="ja-JP" sz="2800" dirty="0"/>
          </a:p>
          <a:p>
            <a:pPr marL="0" lvl="1" indent="0">
              <a:spcBef>
                <a:spcPts val="1000"/>
              </a:spcBef>
              <a:buNone/>
            </a:pPr>
            <a:r>
              <a:rPr lang="en-US" altLang="ja-JP" sz="2800" dirty="0"/>
              <a:t>Numerai Hedge Fund (Numerai GP LLC.) does not disclose its holdings or performance.</a:t>
            </a:r>
          </a:p>
          <a:p>
            <a:pPr marL="0" lvl="1" indent="0">
              <a:spcBef>
                <a:spcPts val="1000"/>
              </a:spcBef>
              <a:buNone/>
            </a:pPr>
            <a:r>
              <a:rPr lang="en-US" altLang="ja-JP" dirty="0"/>
              <a:t>※Some articles have been published on Medium.com.</a:t>
            </a:r>
          </a:p>
          <a:p>
            <a:pPr marL="0" lvl="1" indent="0">
              <a:spcBef>
                <a:spcPts val="1000"/>
              </a:spcBef>
              <a:buNone/>
            </a:pPr>
            <a:endParaRPr lang="en-US" altLang="ja-JP" sz="2800" dirty="0"/>
          </a:p>
          <a:p>
            <a:pPr marL="0" lvl="1" indent="0">
              <a:spcBef>
                <a:spcPts val="1000"/>
              </a:spcBef>
              <a:buNone/>
            </a:pPr>
            <a:r>
              <a:rPr lang="en-US" altLang="ja-JP" sz="2800" dirty="0"/>
              <a:t>By referencing Numerai Hedge Fund’s 13F-HR filings, one can see its long positions and identify the stocks held at the end of each quarter.</a:t>
            </a:r>
          </a:p>
          <a:p>
            <a:pPr marL="0" lvl="1" indent="0">
              <a:spcBef>
                <a:spcPts val="1000"/>
              </a:spcBef>
              <a:buNone/>
            </a:pPr>
            <a:endParaRPr lang="en-US" altLang="ja-JP" sz="2800" dirty="0"/>
          </a:p>
        </p:txBody>
      </p:sp>
      <p:sp>
        <p:nvSpPr>
          <p:cNvPr id="8" name="日付プレースホルダー 7">
            <a:extLst>
              <a:ext uri="{FF2B5EF4-FFF2-40B4-BE49-F238E27FC236}">
                <a16:creationId xmlns:a16="http://schemas.microsoft.com/office/drawing/2014/main" id="{5377B26D-1DD6-0796-9288-76F60388D8CB}"/>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846496D8-4737-6F25-8C8C-4B32EF8CA267}"/>
              </a:ext>
            </a:extLst>
          </p:cNvPr>
          <p:cNvSpPr>
            <a:spLocks noGrp="1"/>
          </p:cNvSpPr>
          <p:nvPr>
            <p:ph type="sldNum" sz="quarter" idx="12"/>
          </p:nvPr>
        </p:nvSpPr>
        <p:spPr/>
        <p:txBody>
          <a:bodyPr/>
          <a:lstStyle/>
          <a:p>
            <a:fld id="{3BB876C2-8946-444B-B6D9-1B3467709539}" type="slidenum">
              <a:rPr kumimoji="1" lang="ja-JP" altLang="en-US" smtClean="0"/>
              <a:t>77</a:t>
            </a:fld>
            <a:endParaRPr kumimoji="1" lang="ja-JP" altLang="en-US" dirty="0"/>
          </a:p>
        </p:txBody>
      </p:sp>
    </p:spTree>
    <p:extLst>
      <p:ext uri="{BB962C8B-B14F-4D97-AF65-F5344CB8AC3E}">
        <p14:creationId xmlns:p14="http://schemas.microsoft.com/office/powerpoint/2010/main" val="2880921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9CBCA-3AF1-7D3F-BB74-BE253505462E}"/>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5FB1FBAC-475A-D00F-2789-98C6A280877A}"/>
              </a:ext>
            </a:extLst>
          </p:cNvPr>
          <p:cNvSpPr>
            <a:spLocks noGrp="1"/>
          </p:cNvSpPr>
          <p:nvPr>
            <p:ph type="title"/>
          </p:nvPr>
        </p:nvSpPr>
        <p:spPr>
          <a:xfrm>
            <a:off x="838200" y="136525"/>
            <a:ext cx="10515600" cy="874710"/>
          </a:xfrm>
        </p:spPr>
        <p:txBody>
          <a:bodyPr>
            <a:normAutofit/>
          </a:bodyPr>
          <a:lstStyle/>
          <a:p>
            <a:r>
              <a:rPr lang="ja-JP" altLang="en-US" b="1" dirty="0"/>
              <a:t>ロングポジションの運用資産残高　四半期毎</a:t>
            </a:r>
            <a:br>
              <a:rPr lang="ja-JP" altLang="en-US" b="1" dirty="0"/>
            </a:br>
            <a:r>
              <a:rPr lang="en-US" altLang="ja-JP" b="1" dirty="0"/>
              <a:t>Long Position Assets Under Management (Quarterly)</a:t>
            </a:r>
            <a:endParaRPr lang="ja-JP" altLang="en-US" b="1" dirty="0"/>
          </a:p>
        </p:txBody>
      </p:sp>
      <p:pic>
        <p:nvPicPr>
          <p:cNvPr id="3" name="コンテンツ プレースホルダー 2">
            <a:extLst>
              <a:ext uri="{FF2B5EF4-FFF2-40B4-BE49-F238E27FC236}">
                <a16:creationId xmlns:a16="http://schemas.microsoft.com/office/drawing/2014/main" id="{016D907A-9192-642C-0FA6-8B368FC742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071" y="1193798"/>
            <a:ext cx="8959858" cy="5345114"/>
          </a:xfrm>
        </p:spPr>
      </p:pic>
      <p:sp>
        <p:nvSpPr>
          <p:cNvPr id="8" name="日付プレースホルダー 7">
            <a:extLst>
              <a:ext uri="{FF2B5EF4-FFF2-40B4-BE49-F238E27FC236}">
                <a16:creationId xmlns:a16="http://schemas.microsoft.com/office/drawing/2014/main" id="{866D5E1C-DADE-38ED-18BD-4958D127DC4D}"/>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B4F97906-89F9-8457-E556-94CBBEC21AFE}"/>
              </a:ext>
            </a:extLst>
          </p:cNvPr>
          <p:cNvSpPr>
            <a:spLocks noGrp="1"/>
          </p:cNvSpPr>
          <p:nvPr>
            <p:ph type="sldNum" sz="quarter" idx="12"/>
          </p:nvPr>
        </p:nvSpPr>
        <p:spPr/>
        <p:txBody>
          <a:bodyPr/>
          <a:lstStyle/>
          <a:p>
            <a:fld id="{3BB876C2-8946-444B-B6D9-1B3467709539}" type="slidenum">
              <a:rPr kumimoji="1" lang="ja-JP" altLang="en-US" smtClean="0"/>
              <a:t>78</a:t>
            </a:fld>
            <a:endParaRPr kumimoji="1" lang="ja-JP" altLang="en-US" dirty="0"/>
          </a:p>
        </p:txBody>
      </p:sp>
      <p:sp>
        <p:nvSpPr>
          <p:cNvPr id="4" name="テキスト ボックス 3">
            <a:extLst>
              <a:ext uri="{FF2B5EF4-FFF2-40B4-BE49-F238E27FC236}">
                <a16:creationId xmlns:a16="http://schemas.microsoft.com/office/drawing/2014/main" id="{FFC876D9-4C8F-CD0C-DF04-E5B0710DA84D}"/>
              </a:ext>
            </a:extLst>
          </p:cNvPr>
          <p:cNvSpPr txBox="1"/>
          <p:nvPr/>
        </p:nvSpPr>
        <p:spPr>
          <a:xfrm flipH="1">
            <a:off x="6628292" y="1193798"/>
            <a:ext cx="3947637" cy="307777"/>
          </a:xfrm>
          <a:prstGeom prst="rect">
            <a:avLst/>
          </a:prstGeom>
          <a:noFill/>
        </p:spPr>
        <p:txBody>
          <a:bodyPr wrap="square" rtlCol="0">
            <a:spAutoFit/>
          </a:bodyPr>
          <a:lstStyle/>
          <a:p>
            <a:r>
              <a:rPr lang="en-US" altLang="ja-JP" sz="1400" dirty="0"/>
              <a:t>※Assets Under Management</a:t>
            </a:r>
            <a:endParaRPr kumimoji="1" lang="ja-JP" altLang="en-US" sz="1400" dirty="0"/>
          </a:p>
        </p:txBody>
      </p:sp>
    </p:spTree>
    <p:extLst>
      <p:ext uri="{BB962C8B-B14F-4D97-AF65-F5344CB8AC3E}">
        <p14:creationId xmlns:p14="http://schemas.microsoft.com/office/powerpoint/2010/main" val="1538754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A9FC6-C366-6D65-9D9F-881BBBF38423}"/>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E1AF3A5-8233-D6B3-3C8F-BD228628161B}"/>
              </a:ext>
            </a:extLst>
          </p:cNvPr>
          <p:cNvSpPr>
            <a:spLocks noGrp="1"/>
          </p:cNvSpPr>
          <p:nvPr>
            <p:ph type="title"/>
          </p:nvPr>
        </p:nvSpPr>
        <p:spPr/>
        <p:txBody>
          <a:bodyPr/>
          <a:lstStyle/>
          <a:p>
            <a:r>
              <a:rPr lang="en-US" altLang="ja-JP" b="1" dirty="0"/>
              <a:t>2024</a:t>
            </a:r>
            <a:r>
              <a:rPr lang="ja-JP" altLang="en-US" b="1" dirty="0"/>
              <a:t>年のパフォーマンス　</a:t>
            </a:r>
            <a:br>
              <a:rPr lang="en-US" altLang="ja-JP" b="1" dirty="0"/>
            </a:br>
            <a:r>
              <a:rPr lang="en-US" altLang="ja-JP" b="1" dirty="0"/>
              <a:t>Performance in 2024</a:t>
            </a:r>
            <a:endParaRPr lang="ja-JP" altLang="en-US" b="1" dirty="0"/>
          </a:p>
        </p:txBody>
      </p:sp>
      <p:sp>
        <p:nvSpPr>
          <p:cNvPr id="7" name="コンテンツ プレースホルダー 6">
            <a:extLst>
              <a:ext uri="{FF2B5EF4-FFF2-40B4-BE49-F238E27FC236}">
                <a16:creationId xmlns:a16="http://schemas.microsoft.com/office/drawing/2014/main" id="{D4972F1F-54DC-C67B-AC93-16D6DDFDE100}"/>
              </a:ext>
            </a:extLst>
          </p:cNvPr>
          <p:cNvSpPr>
            <a:spLocks noGrp="1"/>
          </p:cNvSpPr>
          <p:nvPr>
            <p:ph idx="1"/>
          </p:nvPr>
        </p:nvSpPr>
        <p:spPr>
          <a:xfrm>
            <a:off x="1059658" y="1046378"/>
            <a:ext cx="10515600" cy="868452"/>
          </a:xfrm>
        </p:spPr>
        <p:txBody>
          <a:bodyPr>
            <a:normAutofit fontScale="77500" lnSpcReduction="20000"/>
          </a:bodyPr>
          <a:lstStyle/>
          <a:p>
            <a:pPr marL="0" indent="0">
              <a:buNone/>
            </a:pPr>
            <a:r>
              <a:rPr lang="ja-JP" altLang="en-US" sz="3400" dirty="0"/>
              <a:t>おそらく</a:t>
            </a:r>
            <a:r>
              <a:rPr lang="en-US" altLang="ja-JP" sz="3400" dirty="0"/>
              <a:t>2024</a:t>
            </a:r>
            <a:r>
              <a:rPr lang="ja-JP" altLang="en-US" sz="3400" dirty="0"/>
              <a:t>年は順調に成長したと思われます。</a:t>
            </a:r>
            <a:endParaRPr lang="en-US" altLang="ja-JP" sz="3400" dirty="0"/>
          </a:p>
          <a:p>
            <a:pPr marL="0" indent="0">
              <a:buNone/>
            </a:pPr>
            <a:r>
              <a:rPr lang="en-US" altLang="ja-JP" sz="3400" dirty="0"/>
              <a:t>It is likely that 2024 saw steady growth</a:t>
            </a:r>
            <a:r>
              <a:rPr lang="en-US" altLang="ja-JP" sz="4000" dirty="0"/>
              <a:t>.</a:t>
            </a:r>
          </a:p>
          <a:p>
            <a:pPr marL="0" indent="0">
              <a:buNone/>
            </a:pPr>
            <a:endParaRPr lang="ja-JP" altLang="en-US" dirty="0"/>
          </a:p>
        </p:txBody>
      </p:sp>
      <p:sp>
        <p:nvSpPr>
          <p:cNvPr id="8" name="日付プレースホルダー 7">
            <a:extLst>
              <a:ext uri="{FF2B5EF4-FFF2-40B4-BE49-F238E27FC236}">
                <a16:creationId xmlns:a16="http://schemas.microsoft.com/office/drawing/2014/main" id="{A5C6DCA1-FF50-BE54-4C85-7FBB6E429467}"/>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48AE1C7E-75AD-0974-EE29-F5ADFB71DCEE}"/>
              </a:ext>
            </a:extLst>
          </p:cNvPr>
          <p:cNvSpPr>
            <a:spLocks noGrp="1"/>
          </p:cNvSpPr>
          <p:nvPr>
            <p:ph type="sldNum" sz="quarter" idx="12"/>
          </p:nvPr>
        </p:nvSpPr>
        <p:spPr/>
        <p:txBody>
          <a:bodyPr/>
          <a:lstStyle/>
          <a:p>
            <a:fld id="{3BB876C2-8946-444B-B6D9-1B3467709539}" type="slidenum">
              <a:rPr kumimoji="1" lang="ja-JP" altLang="en-US" smtClean="0"/>
              <a:t>79</a:t>
            </a:fld>
            <a:endParaRPr kumimoji="1" lang="ja-JP" altLang="en-US" dirty="0"/>
          </a:p>
        </p:txBody>
      </p:sp>
      <p:pic>
        <p:nvPicPr>
          <p:cNvPr id="3" name="図 2">
            <a:extLst>
              <a:ext uri="{FF2B5EF4-FFF2-40B4-BE49-F238E27FC236}">
                <a16:creationId xmlns:a16="http://schemas.microsoft.com/office/drawing/2014/main" id="{B506B000-CC2B-58AE-B31E-5CE0BF33C7E7}"/>
              </a:ext>
            </a:extLst>
          </p:cNvPr>
          <p:cNvPicPr>
            <a:picLocks noChangeAspect="1"/>
          </p:cNvPicPr>
          <p:nvPr/>
        </p:nvPicPr>
        <p:blipFill>
          <a:blip r:embed="rId2"/>
          <a:stretch>
            <a:fillRect/>
          </a:stretch>
        </p:blipFill>
        <p:spPr>
          <a:xfrm>
            <a:off x="2927605" y="1956231"/>
            <a:ext cx="5712657" cy="4582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コンテンツ プレースホルダー 6">
            <a:extLst>
              <a:ext uri="{FF2B5EF4-FFF2-40B4-BE49-F238E27FC236}">
                <a16:creationId xmlns:a16="http://schemas.microsoft.com/office/drawing/2014/main" id="{E41A18F5-5F75-9E3C-09A0-AE5FE65B6CE7}"/>
              </a:ext>
            </a:extLst>
          </p:cNvPr>
          <p:cNvSpPr txBox="1">
            <a:spLocks/>
          </p:cNvSpPr>
          <p:nvPr/>
        </p:nvSpPr>
        <p:spPr>
          <a:xfrm>
            <a:off x="8729423" y="6148561"/>
            <a:ext cx="3534266" cy="36512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5100" dirty="0">
                <a:hlinkClick r:id="rId3"/>
              </a:rPr>
              <a:t>https://t.co/n45jK4vLtn</a:t>
            </a:r>
            <a:endParaRPr lang="en-US" altLang="ja-JP" sz="5100" dirty="0"/>
          </a:p>
          <a:p>
            <a:pPr marL="0" indent="0">
              <a:buFont typeface="Arial" panose="020B0604020202020204" pitchFamily="34" charset="0"/>
              <a:buNone/>
            </a:pPr>
            <a:endParaRPr lang="ja-JP" altLang="en-US" dirty="0"/>
          </a:p>
        </p:txBody>
      </p:sp>
    </p:spTree>
    <p:extLst>
      <p:ext uri="{BB962C8B-B14F-4D97-AF65-F5344CB8AC3E}">
        <p14:creationId xmlns:p14="http://schemas.microsoft.com/office/powerpoint/2010/main" val="3383487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F1DE3-E06D-648E-E4E0-E6E03E1D99ED}"/>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3D72E1A-30A0-4CD7-D6EC-84384835E568}"/>
              </a:ext>
            </a:extLst>
          </p:cNvPr>
          <p:cNvSpPr>
            <a:spLocks noGrp="1"/>
          </p:cNvSpPr>
          <p:nvPr>
            <p:ph type="title"/>
          </p:nvPr>
        </p:nvSpPr>
        <p:spPr>
          <a:xfrm>
            <a:off x="838200" y="136525"/>
            <a:ext cx="10515600" cy="868452"/>
          </a:xfrm>
        </p:spPr>
        <p:txBody>
          <a:bodyPr/>
          <a:lstStyle/>
          <a:p>
            <a:r>
              <a:rPr lang="en-US" altLang="ja-JP" dirty="0"/>
              <a:t>The Handicaps to Modern Quantitative Research</a:t>
            </a:r>
            <a:endParaRPr lang="ja-JP" altLang="en-US" dirty="0"/>
          </a:p>
        </p:txBody>
      </p:sp>
      <p:sp>
        <p:nvSpPr>
          <p:cNvPr id="8" name="日付プレースホルダー 7">
            <a:extLst>
              <a:ext uri="{FF2B5EF4-FFF2-40B4-BE49-F238E27FC236}">
                <a16:creationId xmlns:a16="http://schemas.microsoft.com/office/drawing/2014/main" id="{5860848B-EF96-E0CF-E952-490BE4465C7A}"/>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9D751E8-42A3-ECB3-1DD9-D94C9D8012CE}"/>
              </a:ext>
            </a:extLst>
          </p:cNvPr>
          <p:cNvSpPr>
            <a:spLocks noGrp="1"/>
          </p:cNvSpPr>
          <p:nvPr>
            <p:ph type="sldNum" sz="quarter" idx="12"/>
          </p:nvPr>
        </p:nvSpPr>
        <p:spPr/>
        <p:txBody>
          <a:bodyPr/>
          <a:lstStyle/>
          <a:p>
            <a:fld id="{3BB876C2-8946-444B-B6D9-1B3467709539}" type="slidenum">
              <a:rPr kumimoji="1" lang="ja-JP" altLang="en-US" smtClean="0"/>
              <a:t>8</a:t>
            </a:fld>
            <a:endParaRPr kumimoji="1" lang="ja-JP" altLang="en-US" dirty="0"/>
          </a:p>
        </p:txBody>
      </p:sp>
      <p:pic>
        <p:nvPicPr>
          <p:cNvPr id="3" name="図 2">
            <a:extLst>
              <a:ext uri="{FF2B5EF4-FFF2-40B4-BE49-F238E27FC236}">
                <a16:creationId xmlns:a16="http://schemas.microsoft.com/office/drawing/2014/main" id="{897E8395-EDF2-7A23-279C-2AA23E0B2D92}"/>
              </a:ext>
            </a:extLst>
          </p:cNvPr>
          <p:cNvPicPr>
            <a:picLocks noChangeAspect="1"/>
          </p:cNvPicPr>
          <p:nvPr/>
        </p:nvPicPr>
        <p:blipFill>
          <a:blip r:embed="rId2"/>
          <a:srcRect t="5848" b="2007"/>
          <a:stretch/>
        </p:blipFill>
        <p:spPr>
          <a:xfrm>
            <a:off x="940106" y="968054"/>
            <a:ext cx="10311788" cy="4921891"/>
          </a:xfrm>
          <a:prstGeom prst="rect">
            <a:avLst/>
          </a:prstGeom>
        </p:spPr>
      </p:pic>
      <p:sp>
        <p:nvSpPr>
          <p:cNvPr id="2" name="四角形: 角を丸くする 1">
            <a:extLst>
              <a:ext uri="{FF2B5EF4-FFF2-40B4-BE49-F238E27FC236}">
                <a16:creationId xmlns:a16="http://schemas.microsoft.com/office/drawing/2014/main" id="{B3757441-C205-A210-BF4C-CFB3F43CE1C2}"/>
              </a:ext>
            </a:extLst>
          </p:cNvPr>
          <p:cNvSpPr/>
          <p:nvPr/>
        </p:nvSpPr>
        <p:spPr>
          <a:xfrm>
            <a:off x="7844011" y="1564605"/>
            <a:ext cx="3161840" cy="4325340"/>
          </a:xfrm>
          <a:custGeom>
            <a:avLst/>
            <a:gdLst>
              <a:gd name="connsiteX0" fmla="*/ 0 w 3161840"/>
              <a:gd name="connsiteY0" fmla="*/ 526984 h 4325340"/>
              <a:gd name="connsiteX1" fmla="*/ 526984 w 3161840"/>
              <a:gd name="connsiteY1" fmla="*/ 0 h 4325340"/>
              <a:gd name="connsiteX2" fmla="*/ 1096109 w 3161840"/>
              <a:gd name="connsiteY2" fmla="*/ 0 h 4325340"/>
              <a:gd name="connsiteX3" fmla="*/ 1601999 w 3161840"/>
              <a:gd name="connsiteY3" fmla="*/ 0 h 4325340"/>
              <a:gd name="connsiteX4" fmla="*/ 2086809 w 3161840"/>
              <a:gd name="connsiteY4" fmla="*/ 0 h 4325340"/>
              <a:gd name="connsiteX5" fmla="*/ 2634856 w 3161840"/>
              <a:gd name="connsiteY5" fmla="*/ 0 h 4325340"/>
              <a:gd name="connsiteX6" fmla="*/ 3161840 w 3161840"/>
              <a:gd name="connsiteY6" fmla="*/ 526984 h 4325340"/>
              <a:gd name="connsiteX7" fmla="*/ 3161840 w 3161840"/>
              <a:gd name="connsiteY7" fmla="*/ 1072213 h 4325340"/>
              <a:gd name="connsiteX8" fmla="*/ 3161840 w 3161840"/>
              <a:gd name="connsiteY8" fmla="*/ 1682869 h 4325340"/>
              <a:gd name="connsiteX9" fmla="*/ 3161840 w 3161840"/>
              <a:gd name="connsiteY9" fmla="*/ 2129956 h 4325340"/>
              <a:gd name="connsiteX10" fmla="*/ 3161840 w 3161840"/>
              <a:gd name="connsiteY10" fmla="*/ 2675185 h 4325340"/>
              <a:gd name="connsiteX11" fmla="*/ 3161840 w 3161840"/>
              <a:gd name="connsiteY11" fmla="*/ 3220414 h 4325340"/>
              <a:gd name="connsiteX12" fmla="*/ 3161840 w 3161840"/>
              <a:gd name="connsiteY12" fmla="*/ 3798356 h 4325340"/>
              <a:gd name="connsiteX13" fmla="*/ 2634856 w 3161840"/>
              <a:gd name="connsiteY13" fmla="*/ 4325340 h 4325340"/>
              <a:gd name="connsiteX14" fmla="*/ 2107888 w 3161840"/>
              <a:gd name="connsiteY14" fmla="*/ 4325340 h 4325340"/>
              <a:gd name="connsiteX15" fmla="*/ 1580920 w 3161840"/>
              <a:gd name="connsiteY15" fmla="*/ 4325340 h 4325340"/>
              <a:gd name="connsiteX16" fmla="*/ 1011795 w 3161840"/>
              <a:gd name="connsiteY16" fmla="*/ 4325340 h 4325340"/>
              <a:gd name="connsiteX17" fmla="*/ 526984 w 3161840"/>
              <a:gd name="connsiteY17" fmla="*/ 4325340 h 4325340"/>
              <a:gd name="connsiteX18" fmla="*/ 0 w 3161840"/>
              <a:gd name="connsiteY18" fmla="*/ 3798356 h 4325340"/>
              <a:gd name="connsiteX19" fmla="*/ 0 w 3161840"/>
              <a:gd name="connsiteY19" fmla="*/ 3318555 h 4325340"/>
              <a:gd name="connsiteX20" fmla="*/ 0 w 3161840"/>
              <a:gd name="connsiteY20" fmla="*/ 2773326 h 4325340"/>
              <a:gd name="connsiteX21" fmla="*/ 0 w 3161840"/>
              <a:gd name="connsiteY21" fmla="*/ 2293525 h 4325340"/>
              <a:gd name="connsiteX22" fmla="*/ 0 w 3161840"/>
              <a:gd name="connsiteY22" fmla="*/ 1748296 h 4325340"/>
              <a:gd name="connsiteX23" fmla="*/ 0 w 3161840"/>
              <a:gd name="connsiteY23" fmla="*/ 1301209 h 4325340"/>
              <a:gd name="connsiteX24" fmla="*/ 0 w 3161840"/>
              <a:gd name="connsiteY24" fmla="*/ 526984 h 432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61840" h="4325340" extrusionOk="0">
                <a:moveTo>
                  <a:pt x="0" y="526984"/>
                </a:moveTo>
                <a:cubicBezTo>
                  <a:pt x="-43565" y="209067"/>
                  <a:pt x="221294" y="5496"/>
                  <a:pt x="526984" y="0"/>
                </a:cubicBezTo>
                <a:cubicBezTo>
                  <a:pt x="654617" y="-54812"/>
                  <a:pt x="907326" y="34109"/>
                  <a:pt x="1096109" y="0"/>
                </a:cubicBezTo>
                <a:cubicBezTo>
                  <a:pt x="1284893" y="-34109"/>
                  <a:pt x="1411083" y="48686"/>
                  <a:pt x="1601999" y="0"/>
                </a:cubicBezTo>
                <a:cubicBezTo>
                  <a:pt x="1792915" y="-48686"/>
                  <a:pt x="1916805" y="28371"/>
                  <a:pt x="2086809" y="0"/>
                </a:cubicBezTo>
                <a:cubicBezTo>
                  <a:pt x="2256813" y="-28371"/>
                  <a:pt x="2370829" y="44186"/>
                  <a:pt x="2634856" y="0"/>
                </a:cubicBezTo>
                <a:cubicBezTo>
                  <a:pt x="2951460" y="-52601"/>
                  <a:pt x="3093409" y="225460"/>
                  <a:pt x="3161840" y="526984"/>
                </a:cubicBezTo>
                <a:cubicBezTo>
                  <a:pt x="3170132" y="717066"/>
                  <a:pt x="3108331" y="947508"/>
                  <a:pt x="3161840" y="1072213"/>
                </a:cubicBezTo>
                <a:cubicBezTo>
                  <a:pt x="3215349" y="1196918"/>
                  <a:pt x="3136319" y="1404841"/>
                  <a:pt x="3161840" y="1682869"/>
                </a:cubicBezTo>
                <a:cubicBezTo>
                  <a:pt x="3187361" y="1960897"/>
                  <a:pt x="3145535" y="2023963"/>
                  <a:pt x="3161840" y="2129956"/>
                </a:cubicBezTo>
                <a:cubicBezTo>
                  <a:pt x="3178145" y="2235949"/>
                  <a:pt x="3132640" y="2445558"/>
                  <a:pt x="3161840" y="2675185"/>
                </a:cubicBezTo>
                <a:cubicBezTo>
                  <a:pt x="3191040" y="2904812"/>
                  <a:pt x="3160367" y="2967567"/>
                  <a:pt x="3161840" y="3220414"/>
                </a:cubicBezTo>
                <a:cubicBezTo>
                  <a:pt x="3163313" y="3473261"/>
                  <a:pt x="3102414" y="3534321"/>
                  <a:pt x="3161840" y="3798356"/>
                </a:cubicBezTo>
                <a:cubicBezTo>
                  <a:pt x="3190550" y="4124569"/>
                  <a:pt x="2933868" y="4318365"/>
                  <a:pt x="2634856" y="4325340"/>
                </a:cubicBezTo>
                <a:cubicBezTo>
                  <a:pt x="2466505" y="4350895"/>
                  <a:pt x="2250410" y="4280773"/>
                  <a:pt x="2107888" y="4325340"/>
                </a:cubicBezTo>
                <a:cubicBezTo>
                  <a:pt x="1965366" y="4369907"/>
                  <a:pt x="1716203" y="4301812"/>
                  <a:pt x="1580920" y="4325340"/>
                </a:cubicBezTo>
                <a:cubicBezTo>
                  <a:pt x="1445637" y="4348868"/>
                  <a:pt x="1283551" y="4288570"/>
                  <a:pt x="1011795" y="4325340"/>
                </a:cubicBezTo>
                <a:cubicBezTo>
                  <a:pt x="740040" y="4362110"/>
                  <a:pt x="732987" y="4307180"/>
                  <a:pt x="526984" y="4325340"/>
                </a:cubicBezTo>
                <a:cubicBezTo>
                  <a:pt x="225616" y="4343798"/>
                  <a:pt x="59906" y="4133916"/>
                  <a:pt x="0" y="3798356"/>
                </a:cubicBezTo>
                <a:cubicBezTo>
                  <a:pt x="-9164" y="3688975"/>
                  <a:pt x="15151" y="3427613"/>
                  <a:pt x="0" y="3318555"/>
                </a:cubicBezTo>
                <a:cubicBezTo>
                  <a:pt x="-15151" y="3209497"/>
                  <a:pt x="29754" y="3007437"/>
                  <a:pt x="0" y="2773326"/>
                </a:cubicBezTo>
                <a:cubicBezTo>
                  <a:pt x="-29754" y="2539215"/>
                  <a:pt x="56878" y="2436332"/>
                  <a:pt x="0" y="2293525"/>
                </a:cubicBezTo>
                <a:cubicBezTo>
                  <a:pt x="-56878" y="2150718"/>
                  <a:pt x="18727" y="1916332"/>
                  <a:pt x="0" y="1748296"/>
                </a:cubicBezTo>
                <a:cubicBezTo>
                  <a:pt x="-18727" y="1580260"/>
                  <a:pt x="14521" y="1495534"/>
                  <a:pt x="0" y="1301209"/>
                </a:cubicBezTo>
                <a:cubicBezTo>
                  <a:pt x="-14521" y="1106884"/>
                  <a:pt x="85182" y="840926"/>
                  <a:pt x="0" y="526984"/>
                </a:cubicBezTo>
                <a:close/>
              </a:path>
            </a:pathLst>
          </a:custGeom>
          <a:noFill/>
          <a:ln w="31750">
            <a:solidFill>
              <a:srgbClr val="FF0000">
                <a:alpha val="80000"/>
              </a:srgbClr>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円形 3">
            <a:extLst>
              <a:ext uri="{FF2B5EF4-FFF2-40B4-BE49-F238E27FC236}">
                <a16:creationId xmlns:a16="http://schemas.microsoft.com/office/drawing/2014/main" id="{ABAF027B-5206-70ED-9419-B96CB3BA10D1}"/>
              </a:ext>
            </a:extLst>
          </p:cNvPr>
          <p:cNvSpPr/>
          <p:nvPr/>
        </p:nvSpPr>
        <p:spPr>
          <a:xfrm>
            <a:off x="10075384" y="726611"/>
            <a:ext cx="1860933" cy="1023138"/>
          </a:xfrm>
          <a:prstGeom prst="wedgeEllipseCallout">
            <a:avLst>
              <a:gd name="adj1" fmla="val -30897"/>
              <a:gd name="adj2" fmla="val 56039"/>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rPr>
              <a:t>Numerai</a:t>
            </a:r>
            <a:endParaRPr kumimoji="1" lang="ja-JP" altLang="en-US" sz="2000" dirty="0">
              <a:solidFill>
                <a:schemeClr val="tx1"/>
              </a:solidFill>
            </a:endParaRPr>
          </a:p>
        </p:txBody>
      </p:sp>
    </p:spTree>
    <p:extLst>
      <p:ext uri="{BB962C8B-B14F-4D97-AF65-F5344CB8AC3E}">
        <p14:creationId xmlns:p14="http://schemas.microsoft.com/office/powerpoint/2010/main" val="3905801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94D81-A733-8C56-4B41-2527FB55DFE9}"/>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4078794-6040-F146-233B-423A9A27ABBB}"/>
              </a:ext>
            </a:extLst>
          </p:cNvPr>
          <p:cNvSpPr>
            <a:spLocks noGrp="1"/>
          </p:cNvSpPr>
          <p:nvPr>
            <p:ph type="title"/>
          </p:nvPr>
        </p:nvSpPr>
        <p:spPr>
          <a:xfrm>
            <a:off x="838200" y="136524"/>
            <a:ext cx="10515600" cy="763589"/>
          </a:xfrm>
        </p:spPr>
        <p:txBody>
          <a:bodyPr vert="horz" lIns="91440" tIns="45720" rIns="91440" bIns="45720" rtlCol="0" anchor="ctr">
            <a:normAutofit/>
          </a:bodyPr>
          <a:lstStyle/>
          <a:p>
            <a:r>
              <a:rPr lang="ja-JP" altLang="en-US" b="1" dirty="0"/>
              <a:t>保有銘柄数の変化</a:t>
            </a:r>
          </a:p>
        </p:txBody>
      </p:sp>
      <p:sp>
        <p:nvSpPr>
          <p:cNvPr id="7" name="コンテンツ プレースホルダー 6">
            <a:extLst>
              <a:ext uri="{FF2B5EF4-FFF2-40B4-BE49-F238E27FC236}">
                <a16:creationId xmlns:a16="http://schemas.microsoft.com/office/drawing/2014/main" id="{884616F8-3DB7-E394-B2B4-6FB7040CADFA}"/>
              </a:ext>
            </a:extLst>
          </p:cNvPr>
          <p:cNvSpPr>
            <a:spLocks noGrp="1"/>
          </p:cNvSpPr>
          <p:nvPr>
            <p:ph idx="1"/>
          </p:nvPr>
        </p:nvSpPr>
        <p:spPr>
          <a:xfrm>
            <a:off x="651628" y="4880254"/>
            <a:ext cx="10888744" cy="1331349"/>
          </a:xfrm>
        </p:spPr>
        <p:txBody>
          <a:bodyPr>
            <a:noAutofit/>
          </a:bodyPr>
          <a:lstStyle/>
          <a:p>
            <a:pPr marL="0" indent="0">
              <a:buNone/>
            </a:pPr>
            <a:r>
              <a:rPr lang="en-US" altLang="ja-JP" sz="2000" dirty="0"/>
              <a:t>AUM</a:t>
            </a:r>
            <a:r>
              <a:rPr lang="ja-JP" altLang="en-US" sz="2000" dirty="0"/>
              <a:t>と保有銘柄数の相関係数は </a:t>
            </a:r>
            <a:r>
              <a:rPr lang="en-US" altLang="ja-JP" sz="2000" dirty="0"/>
              <a:t>0.288 </a:t>
            </a:r>
            <a:r>
              <a:rPr lang="ja-JP" altLang="en-US" sz="2000" dirty="0"/>
              <a:t>で、それほど高くはありません。</a:t>
            </a:r>
            <a:endParaRPr lang="en-US" altLang="ja-JP" sz="2000" dirty="0"/>
          </a:p>
          <a:p>
            <a:pPr marL="0" indent="0">
              <a:buNone/>
            </a:pPr>
            <a:r>
              <a:rPr lang="ja-JP" altLang="en-US" sz="2000" dirty="0"/>
              <a:t>保有銘柄数は</a:t>
            </a:r>
            <a:r>
              <a:rPr lang="en-US" altLang="ja-JP" sz="2000" dirty="0"/>
              <a:t>AUM</a:t>
            </a:r>
            <a:r>
              <a:rPr lang="ja-JP" altLang="en-US" sz="2000" dirty="0"/>
              <a:t>の変動に応じて増減しているわけではないようです。</a:t>
            </a:r>
            <a:r>
              <a:rPr lang="en-US" altLang="ja-JP" sz="2000" dirty="0"/>
              <a:t>Numerai </a:t>
            </a:r>
            <a:r>
              <a:rPr lang="ja-JP" altLang="en-US" sz="2000" dirty="0"/>
              <a:t>チームは、ポートフォリオの分散を図るために、</a:t>
            </a:r>
            <a:r>
              <a:rPr lang="en-US" altLang="ja-JP" sz="2000" dirty="0"/>
              <a:t>AUM</a:t>
            </a:r>
            <a:r>
              <a:rPr lang="ja-JP" altLang="en-US" sz="2000" dirty="0"/>
              <a:t>とは独立して保有銘柄数を増やしているようです。</a:t>
            </a:r>
          </a:p>
        </p:txBody>
      </p:sp>
      <p:sp>
        <p:nvSpPr>
          <p:cNvPr id="8" name="日付プレースホルダー 7">
            <a:extLst>
              <a:ext uri="{FF2B5EF4-FFF2-40B4-BE49-F238E27FC236}">
                <a16:creationId xmlns:a16="http://schemas.microsoft.com/office/drawing/2014/main" id="{98D97779-242B-DEF3-8C3B-144F6F6AA529}"/>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47239196-BF06-032F-7354-F0D864C604CB}"/>
              </a:ext>
            </a:extLst>
          </p:cNvPr>
          <p:cNvSpPr>
            <a:spLocks noGrp="1"/>
          </p:cNvSpPr>
          <p:nvPr>
            <p:ph type="sldNum" sz="quarter" idx="12"/>
          </p:nvPr>
        </p:nvSpPr>
        <p:spPr/>
        <p:txBody>
          <a:bodyPr/>
          <a:lstStyle/>
          <a:p>
            <a:fld id="{3BB876C2-8946-444B-B6D9-1B3467709539}" type="slidenum">
              <a:rPr kumimoji="1" lang="ja-JP" altLang="en-US" smtClean="0"/>
              <a:t>80</a:t>
            </a:fld>
            <a:endParaRPr kumimoji="1" lang="ja-JP" altLang="en-US" dirty="0"/>
          </a:p>
        </p:txBody>
      </p:sp>
      <p:pic>
        <p:nvPicPr>
          <p:cNvPr id="3" name="図 2">
            <a:extLst>
              <a:ext uri="{FF2B5EF4-FFF2-40B4-BE49-F238E27FC236}">
                <a16:creationId xmlns:a16="http://schemas.microsoft.com/office/drawing/2014/main" id="{21F1841C-2442-FB00-8136-1ABCF537C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18" y="858241"/>
            <a:ext cx="6096000" cy="3638550"/>
          </a:xfrm>
          <a:prstGeom prst="rect">
            <a:avLst/>
          </a:prstGeom>
        </p:spPr>
      </p:pic>
      <p:sp>
        <p:nvSpPr>
          <p:cNvPr id="4" name="テキスト ボックス 3">
            <a:extLst>
              <a:ext uri="{FF2B5EF4-FFF2-40B4-BE49-F238E27FC236}">
                <a16:creationId xmlns:a16="http://schemas.microsoft.com/office/drawing/2014/main" id="{43C22608-47FE-FB5A-1935-B6459AC01D97}"/>
              </a:ext>
            </a:extLst>
          </p:cNvPr>
          <p:cNvSpPr txBox="1"/>
          <p:nvPr/>
        </p:nvSpPr>
        <p:spPr>
          <a:xfrm>
            <a:off x="7181861" y="1166377"/>
            <a:ext cx="3837910" cy="3139321"/>
          </a:xfrm>
          <a:prstGeom prst="rect">
            <a:avLst/>
          </a:prstGeom>
          <a:noFill/>
        </p:spPr>
        <p:txBody>
          <a:bodyPr wrap="none" rtlCol="0">
            <a:spAutoFit/>
          </a:bodyPr>
          <a:lstStyle/>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Date             AUM ($1B)    Holdings</a:t>
            </a:r>
            <a:endParaRPr lang="en-US" altLang="ja-JP" dirty="0">
              <a:solidFill>
                <a:srgbClr val="000000"/>
              </a:solidFill>
              <a:latin typeface="ＭＳ Ｐゴシック" panose="020B0600070205080204" pitchFamily="50" charset="-128"/>
              <a:ea typeface="ＭＳ Ｐゴシック" panose="020B0600070205080204" pitchFamily="50" charset="-128"/>
            </a:endParaRP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2022/12/31   $0.15            111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2023/3/31     $0.30            156</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2023/6/30     $0.49            159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2023/9/30     $0.30            219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2023/12/31   $0.28            232</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2024/3/31     $0.23            250</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2024/6/30     $0.28            311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2024/9/30     $0.38            345</a:t>
            </a:r>
          </a:p>
          <a:p>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2024/12/31   $0.37            389</a:t>
            </a:r>
          </a:p>
          <a:p>
            <a:endParaRPr kumimoji="1" lang="ja-JP" altLang="en-US" dirty="0"/>
          </a:p>
        </p:txBody>
      </p:sp>
    </p:spTree>
    <p:extLst>
      <p:ext uri="{BB962C8B-B14F-4D97-AF65-F5344CB8AC3E}">
        <p14:creationId xmlns:p14="http://schemas.microsoft.com/office/powerpoint/2010/main" val="996922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30703-CD4A-6F93-AE72-9AB659722556}"/>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62D4989E-0668-9EB5-1A2C-FC83B8286133}"/>
              </a:ext>
            </a:extLst>
          </p:cNvPr>
          <p:cNvSpPr>
            <a:spLocks noGrp="1"/>
          </p:cNvSpPr>
          <p:nvPr>
            <p:ph type="title"/>
          </p:nvPr>
        </p:nvSpPr>
        <p:spPr>
          <a:xfrm>
            <a:off x="838200" y="136524"/>
            <a:ext cx="10515600" cy="763589"/>
          </a:xfrm>
        </p:spPr>
        <p:txBody>
          <a:bodyPr vert="horz" lIns="91440" tIns="45720" rIns="91440" bIns="45720" rtlCol="0" anchor="ctr">
            <a:normAutofit/>
          </a:bodyPr>
          <a:lstStyle/>
          <a:p>
            <a:r>
              <a:rPr lang="en-US" altLang="ja-JP" b="1" dirty="0"/>
              <a:t>Changes in the Number of Holdings</a:t>
            </a:r>
            <a:endParaRPr lang="ja-JP" altLang="en-US" b="1" dirty="0"/>
          </a:p>
        </p:txBody>
      </p:sp>
      <p:sp>
        <p:nvSpPr>
          <p:cNvPr id="7" name="コンテンツ プレースホルダー 6">
            <a:extLst>
              <a:ext uri="{FF2B5EF4-FFF2-40B4-BE49-F238E27FC236}">
                <a16:creationId xmlns:a16="http://schemas.microsoft.com/office/drawing/2014/main" id="{B46A4106-F074-4ADE-654B-30B30E305218}"/>
              </a:ext>
            </a:extLst>
          </p:cNvPr>
          <p:cNvSpPr>
            <a:spLocks noGrp="1"/>
          </p:cNvSpPr>
          <p:nvPr>
            <p:ph idx="1"/>
          </p:nvPr>
        </p:nvSpPr>
        <p:spPr>
          <a:xfrm>
            <a:off x="651628" y="4851678"/>
            <a:ext cx="10888744" cy="1331349"/>
          </a:xfrm>
        </p:spPr>
        <p:txBody>
          <a:bodyPr>
            <a:noAutofit/>
          </a:bodyPr>
          <a:lstStyle/>
          <a:p>
            <a:pPr marL="0" indent="0">
              <a:buNone/>
            </a:pPr>
            <a:r>
              <a:rPr lang="en-US" altLang="ja-JP" sz="2000" dirty="0"/>
              <a:t>The correlation between AUM and the number of holdings is weak, with a coefficient of 0.288.</a:t>
            </a:r>
          </a:p>
          <a:p>
            <a:pPr marL="0" indent="0">
              <a:buNone/>
            </a:pPr>
            <a:r>
              <a:rPr lang="en-US" altLang="ja-JP" sz="2000" dirty="0"/>
              <a:t>Holdings don’t seem to fluctuate in direct response to AUM changes. Instead, the Numerai team appears to adjust the number of holdings independently to enhance portfolio diversification.</a:t>
            </a:r>
            <a:endParaRPr lang="ja-JP" altLang="en-US" sz="2000" dirty="0"/>
          </a:p>
        </p:txBody>
      </p:sp>
      <p:sp>
        <p:nvSpPr>
          <p:cNvPr id="8" name="日付プレースホルダー 7">
            <a:extLst>
              <a:ext uri="{FF2B5EF4-FFF2-40B4-BE49-F238E27FC236}">
                <a16:creationId xmlns:a16="http://schemas.microsoft.com/office/drawing/2014/main" id="{DCD3075B-D931-DB3A-FAE3-BFF329A42D09}"/>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F62B3CF5-C61B-1EDF-CBB4-04F0DAF6228D}"/>
              </a:ext>
            </a:extLst>
          </p:cNvPr>
          <p:cNvSpPr>
            <a:spLocks noGrp="1"/>
          </p:cNvSpPr>
          <p:nvPr>
            <p:ph type="sldNum" sz="quarter" idx="12"/>
          </p:nvPr>
        </p:nvSpPr>
        <p:spPr/>
        <p:txBody>
          <a:bodyPr/>
          <a:lstStyle/>
          <a:p>
            <a:fld id="{3BB876C2-8946-444B-B6D9-1B3467709539}" type="slidenum">
              <a:rPr kumimoji="1" lang="ja-JP" altLang="en-US" smtClean="0"/>
              <a:t>81</a:t>
            </a:fld>
            <a:endParaRPr kumimoji="1" lang="ja-JP" altLang="en-US" dirty="0"/>
          </a:p>
        </p:txBody>
      </p:sp>
      <p:pic>
        <p:nvPicPr>
          <p:cNvPr id="3" name="図 2">
            <a:extLst>
              <a:ext uri="{FF2B5EF4-FFF2-40B4-BE49-F238E27FC236}">
                <a16:creationId xmlns:a16="http://schemas.microsoft.com/office/drawing/2014/main" id="{DE8C1F67-B282-422C-F716-D7B4EAA55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818" y="858241"/>
            <a:ext cx="6096000" cy="3638550"/>
          </a:xfrm>
          <a:prstGeom prst="rect">
            <a:avLst/>
          </a:prstGeom>
        </p:spPr>
      </p:pic>
      <p:sp>
        <p:nvSpPr>
          <p:cNvPr id="4" name="テキスト ボックス 3">
            <a:extLst>
              <a:ext uri="{FF2B5EF4-FFF2-40B4-BE49-F238E27FC236}">
                <a16:creationId xmlns:a16="http://schemas.microsoft.com/office/drawing/2014/main" id="{5B8ECF51-FF14-0C9A-7B2E-E537A17F0424}"/>
              </a:ext>
            </a:extLst>
          </p:cNvPr>
          <p:cNvSpPr txBox="1"/>
          <p:nvPr/>
        </p:nvSpPr>
        <p:spPr>
          <a:xfrm>
            <a:off x="7181861" y="1166377"/>
            <a:ext cx="3837910" cy="3139321"/>
          </a:xfrm>
          <a:prstGeom prst="rect">
            <a:avLst/>
          </a:prstGeom>
          <a:noFill/>
        </p:spPr>
        <p:txBody>
          <a:bodyPr wrap="none" rtlCol="0">
            <a:spAutoFit/>
          </a:bodyPr>
          <a:lstStyle/>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Date             AUM ($1B)    Holdings</a:t>
            </a:r>
            <a:endParaRPr lang="en-US" altLang="ja-JP" dirty="0">
              <a:solidFill>
                <a:srgbClr val="000000"/>
              </a:solidFill>
              <a:latin typeface="ＭＳ Ｐゴシック" panose="020B0600070205080204" pitchFamily="50" charset="-128"/>
              <a:ea typeface="ＭＳ Ｐゴシック" panose="020B0600070205080204" pitchFamily="50" charset="-128"/>
            </a:endParaRP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2022/12/31   $0.15            111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2023/3/31     $0.30            156</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2023/6/30     $0.49            159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2023/9/30     $0.30            219</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2023/12/31   $0.28            232</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2024/3/31     $0.23            250</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2024/6/30     $0.28            311</a:t>
            </a:r>
          </a:p>
          <a:p>
            <a:pPr>
              <a:buNone/>
            </a:pPr>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2024/9/30     $0.38            345</a:t>
            </a:r>
          </a:p>
          <a:p>
            <a:r>
              <a:rPr lang="en-US" altLang="ja-JP" b="0" dirty="0">
                <a:solidFill>
                  <a:srgbClr val="000000"/>
                </a:solidFill>
                <a:effectLst/>
                <a:latin typeface="ＭＳ Ｐゴシック" panose="020B0600070205080204" pitchFamily="50" charset="-128"/>
                <a:ea typeface="ＭＳ Ｐゴシック" panose="020B0600070205080204" pitchFamily="50" charset="-128"/>
              </a:rPr>
              <a:t>2024/12/31   $0.37            389</a:t>
            </a:r>
          </a:p>
          <a:p>
            <a:endParaRPr kumimoji="1" lang="ja-JP" altLang="en-US" dirty="0"/>
          </a:p>
        </p:txBody>
      </p:sp>
    </p:spTree>
    <p:extLst>
      <p:ext uri="{BB962C8B-B14F-4D97-AF65-F5344CB8AC3E}">
        <p14:creationId xmlns:p14="http://schemas.microsoft.com/office/powerpoint/2010/main" val="17376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F539-CBB5-6518-6B3B-F86541CABEE5}"/>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E07BB354-A796-6932-8F3A-3DC3ADF3ECD0}"/>
              </a:ext>
            </a:extLst>
          </p:cNvPr>
          <p:cNvSpPr>
            <a:spLocks noGrp="1"/>
          </p:cNvSpPr>
          <p:nvPr>
            <p:ph type="title"/>
          </p:nvPr>
        </p:nvSpPr>
        <p:spPr/>
        <p:txBody>
          <a:bodyPr/>
          <a:lstStyle/>
          <a:p>
            <a:r>
              <a:rPr lang="ja-JP" altLang="en-US" b="1" dirty="0"/>
              <a:t>分散投資戦略の進展</a:t>
            </a:r>
            <a:br>
              <a:rPr lang="en-US" altLang="ja-JP" b="1" dirty="0"/>
            </a:br>
            <a:r>
              <a:rPr lang="en-US" altLang="ja-JP" b="1" dirty="0"/>
              <a:t>Progress of Diversified Investment Strategy</a:t>
            </a:r>
            <a:endParaRPr lang="ja-JP" altLang="en-US" b="1" dirty="0"/>
          </a:p>
        </p:txBody>
      </p:sp>
      <p:sp>
        <p:nvSpPr>
          <p:cNvPr id="7" name="コンテンツ プレースホルダー 6">
            <a:extLst>
              <a:ext uri="{FF2B5EF4-FFF2-40B4-BE49-F238E27FC236}">
                <a16:creationId xmlns:a16="http://schemas.microsoft.com/office/drawing/2014/main" id="{2DE6F7D8-408A-82C3-E4CA-A972B3A31328}"/>
              </a:ext>
            </a:extLst>
          </p:cNvPr>
          <p:cNvSpPr>
            <a:spLocks noGrp="1"/>
          </p:cNvSpPr>
          <p:nvPr>
            <p:ph idx="1"/>
          </p:nvPr>
        </p:nvSpPr>
        <p:spPr>
          <a:xfrm>
            <a:off x="1189434" y="1081785"/>
            <a:ext cx="9813131" cy="1247897"/>
          </a:xfrm>
        </p:spPr>
        <p:txBody>
          <a:bodyPr>
            <a:normAutofit/>
          </a:bodyPr>
          <a:lstStyle/>
          <a:p>
            <a:pPr marL="0" indent="0">
              <a:buNone/>
            </a:pPr>
            <a:r>
              <a:rPr lang="en-US" altLang="ja-JP" sz="2400" dirty="0"/>
              <a:t>I created boxplot charts for the position sizes in each 13F-HR.</a:t>
            </a:r>
            <a:r>
              <a:rPr lang="ja-JP" altLang="en-US" sz="2400" dirty="0"/>
              <a:t>  </a:t>
            </a:r>
            <a:endParaRPr lang="en-US" altLang="ja-JP" sz="2400" dirty="0"/>
          </a:p>
          <a:p>
            <a:pPr marL="0" indent="0">
              <a:buNone/>
            </a:pPr>
            <a:r>
              <a:rPr lang="en-US" altLang="ja-JP" sz="2400" dirty="0"/>
              <a:t>The initial 13F-HR data presents a surprising deviation, with a notably higher occurrence of upper outliers than anticipated.</a:t>
            </a:r>
            <a:endParaRPr lang="ja-JP" altLang="en-US" sz="2400" dirty="0"/>
          </a:p>
        </p:txBody>
      </p:sp>
      <p:sp>
        <p:nvSpPr>
          <p:cNvPr id="8" name="日付プレースホルダー 7">
            <a:extLst>
              <a:ext uri="{FF2B5EF4-FFF2-40B4-BE49-F238E27FC236}">
                <a16:creationId xmlns:a16="http://schemas.microsoft.com/office/drawing/2014/main" id="{DF29D2A8-5A9B-9D6E-AD4C-30072210D71C}"/>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7D59C20-47D6-A425-F27A-3BFEC5D49BA6}"/>
              </a:ext>
            </a:extLst>
          </p:cNvPr>
          <p:cNvSpPr>
            <a:spLocks noGrp="1"/>
          </p:cNvSpPr>
          <p:nvPr>
            <p:ph type="sldNum" sz="quarter" idx="12"/>
          </p:nvPr>
        </p:nvSpPr>
        <p:spPr/>
        <p:txBody>
          <a:bodyPr/>
          <a:lstStyle/>
          <a:p>
            <a:fld id="{3BB876C2-8946-444B-B6D9-1B3467709539}" type="slidenum">
              <a:rPr kumimoji="1" lang="ja-JP" altLang="en-US" smtClean="0"/>
              <a:t>82</a:t>
            </a:fld>
            <a:endParaRPr kumimoji="1" lang="ja-JP" altLang="en-US" dirty="0"/>
          </a:p>
        </p:txBody>
      </p:sp>
      <p:pic>
        <p:nvPicPr>
          <p:cNvPr id="3" name="図 2">
            <a:extLst>
              <a:ext uri="{FF2B5EF4-FFF2-40B4-BE49-F238E27FC236}">
                <a16:creationId xmlns:a16="http://schemas.microsoft.com/office/drawing/2014/main" id="{4C2F088F-169C-BC1D-E06C-4A6ECADF9A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47740" y="2406490"/>
            <a:ext cx="7896520" cy="4444370"/>
          </a:xfrm>
          <a:prstGeom prst="rect">
            <a:avLst/>
          </a:prstGeom>
        </p:spPr>
      </p:pic>
    </p:spTree>
    <p:extLst>
      <p:ext uri="{BB962C8B-B14F-4D97-AF65-F5344CB8AC3E}">
        <p14:creationId xmlns:p14="http://schemas.microsoft.com/office/powerpoint/2010/main" val="3642419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C34B3-4873-9078-27FC-2ADC7B8CDC8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A45F2212-64C6-A196-A5DA-7D303F16FE67}"/>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B7F6F931-F745-B157-5CCD-606B693D3A26}"/>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13B2BF1D-6886-9D2F-61DD-7DE3E0DC9B49}"/>
              </a:ext>
            </a:extLst>
          </p:cNvPr>
          <p:cNvSpPr>
            <a:spLocks noGrp="1"/>
          </p:cNvSpPr>
          <p:nvPr>
            <p:ph type="sldNum" sz="quarter" idx="12"/>
          </p:nvPr>
        </p:nvSpPr>
        <p:spPr/>
        <p:txBody>
          <a:bodyPr/>
          <a:lstStyle/>
          <a:p>
            <a:fld id="{3BB876C2-8946-444B-B6D9-1B3467709539}" type="slidenum">
              <a:rPr kumimoji="1" lang="ja-JP" altLang="en-US" smtClean="0"/>
              <a:t>83</a:t>
            </a:fld>
            <a:endParaRPr kumimoji="1" lang="ja-JP" altLang="en-US" dirty="0"/>
          </a:p>
        </p:txBody>
      </p:sp>
      <p:pic>
        <p:nvPicPr>
          <p:cNvPr id="5" name="図 4">
            <a:extLst>
              <a:ext uri="{FF2B5EF4-FFF2-40B4-BE49-F238E27FC236}">
                <a16:creationId xmlns:a16="http://schemas.microsoft.com/office/drawing/2014/main" id="{0617F326-0CE6-2FC0-580F-7010D74E1358}"/>
              </a:ext>
            </a:extLst>
          </p:cNvPr>
          <p:cNvPicPr>
            <a:picLocks noChangeAspect="1"/>
          </p:cNvPicPr>
          <p:nvPr/>
        </p:nvPicPr>
        <p:blipFill>
          <a:blip r:embed="rId2"/>
          <a:stretch>
            <a:fillRect/>
          </a:stretch>
        </p:blipFill>
        <p:spPr>
          <a:xfrm>
            <a:off x="2060106" y="1283815"/>
            <a:ext cx="7489247" cy="5072535"/>
          </a:xfrm>
          <a:prstGeom prst="rect">
            <a:avLst/>
          </a:prstGeom>
        </p:spPr>
      </p:pic>
      <p:sp>
        <p:nvSpPr>
          <p:cNvPr id="11" name="テキスト ボックス 10">
            <a:extLst>
              <a:ext uri="{FF2B5EF4-FFF2-40B4-BE49-F238E27FC236}">
                <a16:creationId xmlns:a16="http://schemas.microsoft.com/office/drawing/2014/main" id="{432633D3-0B41-EE65-7580-1677F2BC774A}"/>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spTree>
    <p:extLst>
      <p:ext uri="{BB962C8B-B14F-4D97-AF65-F5344CB8AC3E}">
        <p14:creationId xmlns:p14="http://schemas.microsoft.com/office/powerpoint/2010/main" val="3092065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BE91E-1EB8-2032-BE19-CB246DA85C92}"/>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954EE88-774F-6343-B0F6-FFBD6FAF22B5}"/>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EE60F3C3-D868-476C-EC88-D77FC775F639}"/>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7C973FF8-B086-D1D0-C94B-340B5A96ECE7}"/>
              </a:ext>
            </a:extLst>
          </p:cNvPr>
          <p:cNvSpPr>
            <a:spLocks noGrp="1"/>
          </p:cNvSpPr>
          <p:nvPr>
            <p:ph type="sldNum" sz="quarter" idx="12"/>
          </p:nvPr>
        </p:nvSpPr>
        <p:spPr/>
        <p:txBody>
          <a:bodyPr/>
          <a:lstStyle/>
          <a:p>
            <a:fld id="{3BB876C2-8946-444B-B6D9-1B3467709539}" type="slidenum">
              <a:rPr kumimoji="1" lang="ja-JP" altLang="en-US" smtClean="0"/>
              <a:t>84</a:t>
            </a:fld>
            <a:endParaRPr kumimoji="1" lang="ja-JP" altLang="en-US" dirty="0"/>
          </a:p>
        </p:txBody>
      </p:sp>
      <p:sp>
        <p:nvSpPr>
          <p:cNvPr id="11" name="テキスト ボックス 10">
            <a:extLst>
              <a:ext uri="{FF2B5EF4-FFF2-40B4-BE49-F238E27FC236}">
                <a16:creationId xmlns:a16="http://schemas.microsoft.com/office/drawing/2014/main" id="{823774CE-67AC-EFBC-6BD5-3A29F2DD2BD4}"/>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3" name="図 2">
            <a:extLst>
              <a:ext uri="{FF2B5EF4-FFF2-40B4-BE49-F238E27FC236}">
                <a16:creationId xmlns:a16="http://schemas.microsoft.com/office/drawing/2014/main" id="{EB9E8841-829A-E4AC-BD40-D1D87A0E537E}"/>
              </a:ext>
            </a:extLst>
          </p:cNvPr>
          <p:cNvPicPr>
            <a:picLocks noChangeAspect="1"/>
          </p:cNvPicPr>
          <p:nvPr/>
        </p:nvPicPr>
        <p:blipFill>
          <a:blip r:embed="rId2"/>
          <a:stretch>
            <a:fillRect/>
          </a:stretch>
        </p:blipFill>
        <p:spPr>
          <a:xfrm>
            <a:off x="2216176" y="1434897"/>
            <a:ext cx="7382428" cy="4918767"/>
          </a:xfrm>
          <a:prstGeom prst="rect">
            <a:avLst/>
          </a:prstGeom>
        </p:spPr>
      </p:pic>
    </p:spTree>
    <p:extLst>
      <p:ext uri="{BB962C8B-B14F-4D97-AF65-F5344CB8AC3E}">
        <p14:creationId xmlns:p14="http://schemas.microsoft.com/office/powerpoint/2010/main" val="39295030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53DFD-0B3B-9FC5-7AF8-7590E720446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162650F-0F4D-D340-6B90-E4C792BEB50B}"/>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3D52482B-7E30-BA99-DF7F-CD426AA0211D}"/>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39CC8B06-9245-358C-B998-F6D3E81D332A}"/>
              </a:ext>
            </a:extLst>
          </p:cNvPr>
          <p:cNvSpPr>
            <a:spLocks noGrp="1"/>
          </p:cNvSpPr>
          <p:nvPr>
            <p:ph type="sldNum" sz="quarter" idx="12"/>
          </p:nvPr>
        </p:nvSpPr>
        <p:spPr/>
        <p:txBody>
          <a:bodyPr/>
          <a:lstStyle/>
          <a:p>
            <a:fld id="{3BB876C2-8946-444B-B6D9-1B3467709539}" type="slidenum">
              <a:rPr kumimoji="1" lang="ja-JP" altLang="en-US" smtClean="0"/>
              <a:t>85</a:t>
            </a:fld>
            <a:endParaRPr kumimoji="1" lang="ja-JP" altLang="en-US" dirty="0"/>
          </a:p>
        </p:txBody>
      </p:sp>
      <p:sp>
        <p:nvSpPr>
          <p:cNvPr id="11" name="テキスト ボックス 10">
            <a:extLst>
              <a:ext uri="{FF2B5EF4-FFF2-40B4-BE49-F238E27FC236}">
                <a16:creationId xmlns:a16="http://schemas.microsoft.com/office/drawing/2014/main" id="{DF4F3070-375C-120B-9D58-A1D56332C178}"/>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7" name="図 6">
            <a:extLst>
              <a:ext uri="{FF2B5EF4-FFF2-40B4-BE49-F238E27FC236}">
                <a16:creationId xmlns:a16="http://schemas.microsoft.com/office/drawing/2014/main" id="{A5CA492B-1FD3-1374-02B4-9D88B92DF0B2}"/>
              </a:ext>
            </a:extLst>
          </p:cNvPr>
          <p:cNvPicPr>
            <a:picLocks noChangeAspect="1"/>
          </p:cNvPicPr>
          <p:nvPr/>
        </p:nvPicPr>
        <p:blipFill>
          <a:blip r:embed="rId2"/>
          <a:stretch>
            <a:fillRect/>
          </a:stretch>
        </p:blipFill>
        <p:spPr>
          <a:xfrm>
            <a:off x="2187804" y="1502144"/>
            <a:ext cx="7576676" cy="5036768"/>
          </a:xfrm>
          <a:prstGeom prst="rect">
            <a:avLst/>
          </a:prstGeom>
        </p:spPr>
      </p:pic>
    </p:spTree>
    <p:extLst>
      <p:ext uri="{BB962C8B-B14F-4D97-AF65-F5344CB8AC3E}">
        <p14:creationId xmlns:p14="http://schemas.microsoft.com/office/powerpoint/2010/main" val="1824262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732CC-0D63-713B-DAFC-4AC40E6B535E}"/>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A838C021-69A3-759D-7ED0-31B1AF84F2B8}"/>
              </a:ext>
            </a:extLst>
          </p:cNvPr>
          <p:cNvSpPr>
            <a:spLocks noGrp="1"/>
          </p:cNvSpPr>
          <p:nvPr>
            <p:ph type="title"/>
          </p:nvPr>
        </p:nvSpPr>
        <p:spPr>
          <a:xfrm>
            <a:off x="838200" y="136524"/>
            <a:ext cx="10515600" cy="1057273"/>
          </a:xfrm>
        </p:spPr>
        <p:txBody>
          <a:bodyPr>
            <a:normAutofit/>
          </a:bodyPr>
          <a:lstStyle/>
          <a:p>
            <a:r>
              <a:rPr lang="ja-JP" altLang="en-US" b="1" dirty="0"/>
              <a:t>ロングポジションの運用資産残高　四半期毎</a:t>
            </a:r>
            <a:br>
              <a:rPr lang="en-US" altLang="ja-JP" b="1" dirty="0"/>
            </a:br>
            <a:r>
              <a:rPr lang="en-US" altLang="ja-JP" b="1" dirty="0"/>
              <a:t>Long Position Assets Under Management (Quarterly)</a:t>
            </a:r>
            <a:endParaRPr lang="ja-JP" altLang="en-US" b="1" dirty="0"/>
          </a:p>
        </p:txBody>
      </p:sp>
      <p:pic>
        <p:nvPicPr>
          <p:cNvPr id="3" name="コンテンツ プレースホルダー 2">
            <a:extLst>
              <a:ext uri="{FF2B5EF4-FFF2-40B4-BE49-F238E27FC236}">
                <a16:creationId xmlns:a16="http://schemas.microsoft.com/office/drawing/2014/main" id="{884F8BE3-EB7D-44A2-8059-07BA41C04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071" y="1193798"/>
            <a:ext cx="8959858" cy="5345114"/>
          </a:xfrm>
        </p:spPr>
      </p:pic>
      <p:sp>
        <p:nvSpPr>
          <p:cNvPr id="8" name="日付プレースホルダー 7">
            <a:extLst>
              <a:ext uri="{FF2B5EF4-FFF2-40B4-BE49-F238E27FC236}">
                <a16:creationId xmlns:a16="http://schemas.microsoft.com/office/drawing/2014/main" id="{B7400B2A-A234-C93C-033A-9A9D639C3462}"/>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0E5A01BB-B042-848A-AD4A-0A6566A535D4}"/>
              </a:ext>
            </a:extLst>
          </p:cNvPr>
          <p:cNvSpPr>
            <a:spLocks noGrp="1"/>
          </p:cNvSpPr>
          <p:nvPr>
            <p:ph type="sldNum" sz="quarter" idx="12"/>
          </p:nvPr>
        </p:nvSpPr>
        <p:spPr/>
        <p:txBody>
          <a:bodyPr/>
          <a:lstStyle/>
          <a:p>
            <a:fld id="{3BB876C2-8946-444B-B6D9-1B3467709539}" type="slidenum">
              <a:rPr kumimoji="1" lang="ja-JP" altLang="en-US" smtClean="0"/>
              <a:t>86</a:t>
            </a:fld>
            <a:endParaRPr kumimoji="1" lang="ja-JP" altLang="en-US" dirty="0"/>
          </a:p>
        </p:txBody>
      </p:sp>
      <p:sp>
        <p:nvSpPr>
          <p:cNvPr id="4" name="テキスト ボックス 3">
            <a:extLst>
              <a:ext uri="{FF2B5EF4-FFF2-40B4-BE49-F238E27FC236}">
                <a16:creationId xmlns:a16="http://schemas.microsoft.com/office/drawing/2014/main" id="{870DBF78-3E83-FA55-A627-768DFE570B92}"/>
              </a:ext>
            </a:extLst>
          </p:cNvPr>
          <p:cNvSpPr txBox="1"/>
          <p:nvPr/>
        </p:nvSpPr>
        <p:spPr>
          <a:xfrm flipH="1">
            <a:off x="6628292" y="1193798"/>
            <a:ext cx="3947637" cy="307777"/>
          </a:xfrm>
          <a:prstGeom prst="rect">
            <a:avLst/>
          </a:prstGeom>
          <a:noFill/>
        </p:spPr>
        <p:txBody>
          <a:bodyPr wrap="square" rtlCol="0">
            <a:spAutoFit/>
          </a:bodyPr>
          <a:lstStyle/>
          <a:p>
            <a:r>
              <a:rPr lang="en-US" altLang="ja-JP" sz="1400" dirty="0"/>
              <a:t>※Assets Under Management</a:t>
            </a:r>
            <a:endParaRPr kumimoji="1" lang="ja-JP" altLang="en-US" sz="1400" dirty="0"/>
          </a:p>
        </p:txBody>
      </p:sp>
      <p:sp>
        <p:nvSpPr>
          <p:cNvPr id="2" name="四角形: 角を丸くする 1">
            <a:extLst>
              <a:ext uri="{FF2B5EF4-FFF2-40B4-BE49-F238E27FC236}">
                <a16:creationId xmlns:a16="http://schemas.microsoft.com/office/drawing/2014/main" id="{E79DBB5B-32AB-D9C1-8F3B-79266080ECCD}"/>
              </a:ext>
            </a:extLst>
          </p:cNvPr>
          <p:cNvSpPr/>
          <p:nvPr/>
        </p:nvSpPr>
        <p:spPr>
          <a:xfrm>
            <a:off x="3829050" y="1607344"/>
            <a:ext cx="950119" cy="4749006"/>
          </a:xfrm>
          <a:custGeom>
            <a:avLst/>
            <a:gdLst>
              <a:gd name="connsiteX0" fmla="*/ 0 w 950119"/>
              <a:gd name="connsiteY0" fmla="*/ 158356 h 4749006"/>
              <a:gd name="connsiteX1" fmla="*/ 158356 w 950119"/>
              <a:gd name="connsiteY1" fmla="*/ 0 h 4749006"/>
              <a:gd name="connsiteX2" fmla="*/ 791763 w 950119"/>
              <a:gd name="connsiteY2" fmla="*/ 0 h 4749006"/>
              <a:gd name="connsiteX3" fmla="*/ 950119 w 950119"/>
              <a:gd name="connsiteY3" fmla="*/ 158356 h 4749006"/>
              <a:gd name="connsiteX4" fmla="*/ 950119 w 950119"/>
              <a:gd name="connsiteY4" fmla="*/ 791541 h 4749006"/>
              <a:gd name="connsiteX5" fmla="*/ 950119 w 950119"/>
              <a:gd name="connsiteY5" fmla="*/ 1380403 h 4749006"/>
              <a:gd name="connsiteX6" fmla="*/ 950119 w 950119"/>
              <a:gd name="connsiteY6" fmla="*/ 2102234 h 4749006"/>
              <a:gd name="connsiteX7" fmla="*/ 950119 w 950119"/>
              <a:gd name="connsiteY7" fmla="*/ 2646772 h 4749006"/>
              <a:gd name="connsiteX8" fmla="*/ 950119 w 950119"/>
              <a:gd name="connsiteY8" fmla="*/ 3368603 h 4749006"/>
              <a:gd name="connsiteX9" fmla="*/ 950119 w 950119"/>
              <a:gd name="connsiteY9" fmla="*/ 3868819 h 4749006"/>
              <a:gd name="connsiteX10" fmla="*/ 950119 w 950119"/>
              <a:gd name="connsiteY10" fmla="*/ 4590650 h 4749006"/>
              <a:gd name="connsiteX11" fmla="*/ 791763 w 950119"/>
              <a:gd name="connsiteY11" fmla="*/ 4749006 h 4749006"/>
              <a:gd name="connsiteX12" fmla="*/ 158356 w 950119"/>
              <a:gd name="connsiteY12" fmla="*/ 4749006 h 4749006"/>
              <a:gd name="connsiteX13" fmla="*/ 0 w 950119"/>
              <a:gd name="connsiteY13" fmla="*/ 4590650 h 4749006"/>
              <a:gd name="connsiteX14" fmla="*/ 0 w 950119"/>
              <a:gd name="connsiteY14" fmla="*/ 3957465 h 4749006"/>
              <a:gd name="connsiteX15" fmla="*/ 0 w 950119"/>
              <a:gd name="connsiteY15" fmla="*/ 3235634 h 4749006"/>
              <a:gd name="connsiteX16" fmla="*/ 0 w 950119"/>
              <a:gd name="connsiteY16" fmla="*/ 2602450 h 4749006"/>
              <a:gd name="connsiteX17" fmla="*/ 0 w 950119"/>
              <a:gd name="connsiteY17" fmla="*/ 2102234 h 4749006"/>
              <a:gd name="connsiteX18" fmla="*/ 0 w 950119"/>
              <a:gd name="connsiteY18" fmla="*/ 1557695 h 4749006"/>
              <a:gd name="connsiteX19" fmla="*/ 0 w 950119"/>
              <a:gd name="connsiteY19" fmla="*/ 835864 h 4749006"/>
              <a:gd name="connsiteX20" fmla="*/ 0 w 950119"/>
              <a:gd name="connsiteY20" fmla="*/ 158356 h 474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0119" h="4749006" extrusionOk="0">
                <a:moveTo>
                  <a:pt x="0" y="158356"/>
                </a:moveTo>
                <a:cubicBezTo>
                  <a:pt x="-18155" y="59700"/>
                  <a:pt x="50808" y="7540"/>
                  <a:pt x="158356" y="0"/>
                </a:cubicBezTo>
                <a:cubicBezTo>
                  <a:pt x="324014" y="-27061"/>
                  <a:pt x="516840" y="8247"/>
                  <a:pt x="791763" y="0"/>
                </a:cubicBezTo>
                <a:cubicBezTo>
                  <a:pt x="867670" y="-8786"/>
                  <a:pt x="946021" y="79309"/>
                  <a:pt x="950119" y="158356"/>
                </a:cubicBezTo>
                <a:cubicBezTo>
                  <a:pt x="931663" y="442066"/>
                  <a:pt x="974413" y="608810"/>
                  <a:pt x="950119" y="791541"/>
                </a:cubicBezTo>
                <a:cubicBezTo>
                  <a:pt x="925825" y="974272"/>
                  <a:pt x="935628" y="1214931"/>
                  <a:pt x="950119" y="1380403"/>
                </a:cubicBezTo>
                <a:cubicBezTo>
                  <a:pt x="964610" y="1545875"/>
                  <a:pt x="968167" y="1753348"/>
                  <a:pt x="950119" y="2102234"/>
                </a:cubicBezTo>
                <a:cubicBezTo>
                  <a:pt x="932071" y="2451120"/>
                  <a:pt x="970732" y="2406107"/>
                  <a:pt x="950119" y="2646772"/>
                </a:cubicBezTo>
                <a:cubicBezTo>
                  <a:pt x="929506" y="2887437"/>
                  <a:pt x="922983" y="3218210"/>
                  <a:pt x="950119" y="3368603"/>
                </a:cubicBezTo>
                <a:cubicBezTo>
                  <a:pt x="977255" y="3518996"/>
                  <a:pt x="933344" y="3743130"/>
                  <a:pt x="950119" y="3868819"/>
                </a:cubicBezTo>
                <a:cubicBezTo>
                  <a:pt x="966894" y="3994508"/>
                  <a:pt x="942374" y="4357719"/>
                  <a:pt x="950119" y="4590650"/>
                </a:cubicBezTo>
                <a:cubicBezTo>
                  <a:pt x="952107" y="4681068"/>
                  <a:pt x="879739" y="4754375"/>
                  <a:pt x="791763" y="4749006"/>
                </a:cubicBezTo>
                <a:cubicBezTo>
                  <a:pt x="647595" y="4774863"/>
                  <a:pt x="309044" y="4754618"/>
                  <a:pt x="158356" y="4749006"/>
                </a:cubicBezTo>
                <a:cubicBezTo>
                  <a:pt x="82399" y="4734729"/>
                  <a:pt x="-9024" y="4674620"/>
                  <a:pt x="0" y="4590650"/>
                </a:cubicBezTo>
                <a:cubicBezTo>
                  <a:pt x="26583" y="4308918"/>
                  <a:pt x="-14384" y="4185474"/>
                  <a:pt x="0" y="3957465"/>
                </a:cubicBezTo>
                <a:cubicBezTo>
                  <a:pt x="14384" y="3729457"/>
                  <a:pt x="24337" y="3430101"/>
                  <a:pt x="0" y="3235634"/>
                </a:cubicBezTo>
                <a:cubicBezTo>
                  <a:pt x="-24337" y="3041167"/>
                  <a:pt x="11376" y="2753830"/>
                  <a:pt x="0" y="2602450"/>
                </a:cubicBezTo>
                <a:cubicBezTo>
                  <a:pt x="-11376" y="2451070"/>
                  <a:pt x="15405" y="2278819"/>
                  <a:pt x="0" y="2102234"/>
                </a:cubicBezTo>
                <a:cubicBezTo>
                  <a:pt x="-15405" y="1925649"/>
                  <a:pt x="-9995" y="1728570"/>
                  <a:pt x="0" y="1557695"/>
                </a:cubicBezTo>
                <a:cubicBezTo>
                  <a:pt x="9995" y="1386820"/>
                  <a:pt x="32476" y="1145490"/>
                  <a:pt x="0" y="835864"/>
                </a:cubicBezTo>
                <a:cubicBezTo>
                  <a:pt x="-32476" y="526238"/>
                  <a:pt x="-22754" y="488929"/>
                  <a:pt x="0" y="158356"/>
                </a:cubicBezTo>
                <a:close/>
              </a:path>
            </a:pathLst>
          </a:custGeom>
          <a:noFill/>
          <a:ln w="38100">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右 4">
            <a:extLst>
              <a:ext uri="{FF2B5EF4-FFF2-40B4-BE49-F238E27FC236}">
                <a16:creationId xmlns:a16="http://schemas.microsoft.com/office/drawing/2014/main" id="{3270C3C9-5C82-9BAC-BD72-560383E57D8D}"/>
              </a:ext>
            </a:extLst>
          </p:cNvPr>
          <p:cNvSpPr/>
          <p:nvPr/>
        </p:nvSpPr>
        <p:spPr>
          <a:xfrm rot="3798234">
            <a:off x="4588356" y="2289955"/>
            <a:ext cx="1159497" cy="37707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08BFD3B-FD1B-7936-2E35-EB1E7C7E122C}"/>
              </a:ext>
            </a:extLst>
          </p:cNvPr>
          <p:cNvSpPr txBox="1"/>
          <p:nvPr/>
        </p:nvSpPr>
        <p:spPr>
          <a:xfrm>
            <a:off x="5168104" y="2139937"/>
            <a:ext cx="3310522" cy="338554"/>
          </a:xfrm>
          <a:prstGeom prst="rect">
            <a:avLst/>
          </a:prstGeom>
          <a:noFill/>
        </p:spPr>
        <p:txBody>
          <a:bodyPr wrap="none" rtlCol="0">
            <a:spAutoFit/>
          </a:bodyPr>
          <a:lstStyle/>
          <a:p>
            <a:r>
              <a:rPr lang="en-US" altLang="ja-JP" sz="1600" dirty="0">
                <a:solidFill>
                  <a:srgbClr val="FF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Did you mess up something?</a:t>
            </a:r>
            <a:endParaRPr kumimoji="1" lang="ja-JP" altLang="en-US" sz="1600" dirty="0">
              <a:solidFill>
                <a:srgbClr val="FF0000"/>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7668467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649BA-8B05-966A-D0A1-4215130541FE}"/>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7E25CEE-AD75-E25C-D783-3C5E931B864D}"/>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C4C37B3A-5EE5-24C5-80E7-A9637B121755}"/>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D577E8E8-7E8A-4905-BF98-4C7335000EC0}"/>
              </a:ext>
            </a:extLst>
          </p:cNvPr>
          <p:cNvSpPr>
            <a:spLocks noGrp="1"/>
          </p:cNvSpPr>
          <p:nvPr>
            <p:ph type="sldNum" sz="quarter" idx="12"/>
          </p:nvPr>
        </p:nvSpPr>
        <p:spPr/>
        <p:txBody>
          <a:bodyPr/>
          <a:lstStyle/>
          <a:p>
            <a:fld id="{3BB876C2-8946-444B-B6D9-1B3467709539}" type="slidenum">
              <a:rPr kumimoji="1" lang="ja-JP" altLang="en-US" smtClean="0"/>
              <a:t>87</a:t>
            </a:fld>
            <a:endParaRPr kumimoji="1" lang="ja-JP" altLang="en-US" dirty="0"/>
          </a:p>
        </p:txBody>
      </p:sp>
      <p:sp>
        <p:nvSpPr>
          <p:cNvPr id="11" name="テキスト ボックス 10">
            <a:extLst>
              <a:ext uri="{FF2B5EF4-FFF2-40B4-BE49-F238E27FC236}">
                <a16:creationId xmlns:a16="http://schemas.microsoft.com/office/drawing/2014/main" id="{F32DEE60-7C4C-89F5-97F3-E21CA3FDAACF}"/>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3" name="図 2">
            <a:extLst>
              <a:ext uri="{FF2B5EF4-FFF2-40B4-BE49-F238E27FC236}">
                <a16:creationId xmlns:a16="http://schemas.microsoft.com/office/drawing/2014/main" id="{9399C7C6-F801-B9B4-D474-6607E05B2BD5}"/>
              </a:ext>
            </a:extLst>
          </p:cNvPr>
          <p:cNvPicPr>
            <a:picLocks noChangeAspect="1"/>
          </p:cNvPicPr>
          <p:nvPr/>
        </p:nvPicPr>
        <p:blipFill>
          <a:blip r:embed="rId2"/>
          <a:stretch>
            <a:fillRect/>
          </a:stretch>
        </p:blipFill>
        <p:spPr>
          <a:xfrm>
            <a:off x="2098013" y="1509832"/>
            <a:ext cx="7666467" cy="4970469"/>
          </a:xfrm>
          <a:prstGeom prst="rect">
            <a:avLst/>
          </a:prstGeom>
        </p:spPr>
      </p:pic>
    </p:spTree>
    <p:extLst>
      <p:ext uri="{BB962C8B-B14F-4D97-AF65-F5344CB8AC3E}">
        <p14:creationId xmlns:p14="http://schemas.microsoft.com/office/powerpoint/2010/main" val="35587384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5089D-2EB8-905F-0F09-358ACD8645A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BF73545A-EC8F-3C6E-CB07-7086DA12C819}"/>
              </a:ext>
            </a:extLst>
          </p:cNvPr>
          <p:cNvSpPr>
            <a:spLocks noGrp="1"/>
          </p:cNvSpPr>
          <p:nvPr>
            <p:ph type="title"/>
          </p:nvPr>
        </p:nvSpPr>
        <p:spPr>
          <a:xfrm>
            <a:off x="838200" y="211941"/>
            <a:ext cx="10515600" cy="874710"/>
          </a:xfrm>
        </p:spPr>
        <p:txBody>
          <a:bodyPr>
            <a:normAutofit/>
          </a:bodyPr>
          <a:lstStyle/>
          <a:p>
            <a:r>
              <a:rPr lang="ja-JP" altLang="en-US" b="1" dirty="0"/>
              <a:t>分散投資戦略の進展 </a:t>
            </a:r>
            <a:r>
              <a:rPr lang="en-US" altLang="ja-JP" b="1" dirty="0"/>
              <a:t>2023-07 ~ 2023-09</a:t>
            </a:r>
            <a:br>
              <a:rPr lang="ja-JP" altLang="en-US" b="1" dirty="0"/>
            </a:br>
            <a:r>
              <a:rPr lang="en-US" altLang="ja-JP" b="1" dirty="0"/>
              <a:t>Progress of Diversified Investment Strategy 2023-07~ 2023-09</a:t>
            </a:r>
            <a:endParaRPr lang="ja-JP" altLang="en-US" b="1" dirty="0"/>
          </a:p>
        </p:txBody>
      </p:sp>
      <p:pic>
        <p:nvPicPr>
          <p:cNvPr id="3" name="コンテンツ プレースホルダー 2">
            <a:extLst>
              <a:ext uri="{FF2B5EF4-FFF2-40B4-BE49-F238E27FC236}">
                <a16:creationId xmlns:a16="http://schemas.microsoft.com/office/drawing/2014/main" id="{09488581-9A95-36CC-98CB-F2946FFAC7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071" y="1193798"/>
            <a:ext cx="8959858" cy="5345114"/>
          </a:xfrm>
        </p:spPr>
      </p:pic>
      <p:sp>
        <p:nvSpPr>
          <p:cNvPr id="8" name="日付プレースホルダー 7">
            <a:extLst>
              <a:ext uri="{FF2B5EF4-FFF2-40B4-BE49-F238E27FC236}">
                <a16:creationId xmlns:a16="http://schemas.microsoft.com/office/drawing/2014/main" id="{E2F6228A-E058-385A-D935-7581EDFF4CA4}"/>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1A4DC4FB-422D-FDF7-0800-330C2DCD6F01}"/>
              </a:ext>
            </a:extLst>
          </p:cNvPr>
          <p:cNvSpPr>
            <a:spLocks noGrp="1"/>
          </p:cNvSpPr>
          <p:nvPr>
            <p:ph type="sldNum" sz="quarter" idx="12"/>
          </p:nvPr>
        </p:nvSpPr>
        <p:spPr/>
        <p:txBody>
          <a:bodyPr/>
          <a:lstStyle/>
          <a:p>
            <a:fld id="{3BB876C2-8946-444B-B6D9-1B3467709539}" type="slidenum">
              <a:rPr kumimoji="1" lang="ja-JP" altLang="en-US" smtClean="0"/>
              <a:t>88</a:t>
            </a:fld>
            <a:endParaRPr kumimoji="1" lang="ja-JP" altLang="en-US" dirty="0"/>
          </a:p>
        </p:txBody>
      </p:sp>
      <p:sp>
        <p:nvSpPr>
          <p:cNvPr id="4" name="テキスト ボックス 3">
            <a:extLst>
              <a:ext uri="{FF2B5EF4-FFF2-40B4-BE49-F238E27FC236}">
                <a16:creationId xmlns:a16="http://schemas.microsoft.com/office/drawing/2014/main" id="{73E091D3-39EB-86C8-EAE3-FE966705BE55}"/>
              </a:ext>
            </a:extLst>
          </p:cNvPr>
          <p:cNvSpPr txBox="1"/>
          <p:nvPr/>
        </p:nvSpPr>
        <p:spPr>
          <a:xfrm flipH="1">
            <a:off x="6628292" y="1193798"/>
            <a:ext cx="3947637" cy="307777"/>
          </a:xfrm>
          <a:prstGeom prst="rect">
            <a:avLst/>
          </a:prstGeom>
          <a:noFill/>
        </p:spPr>
        <p:txBody>
          <a:bodyPr wrap="square" rtlCol="0">
            <a:spAutoFit/>
          </a:bodyPr>
          <a:lstStyle/>
          <a:p>
            <a:r>
              <a:rPr lang="en-US" altLang="ja-JP" sz="1400" dirty="0"/>
              <a:t>※Assets Under Management</a:t>
            </a:r>
            <a:endParaRPr kumimoji="1" lang="ja-JP" altLang="en-US" sz="1400" dirty="0"/>
          </a:p>
        </p:txBody>
      </p:sp>
      <p:sp>
        <p:nvSpPr>
          <p:cNvPr id="2" name="四角形: 角を丸くする 1">
            <a:extLst>
              <a:ext uri="{FF2B5EF4-FFF2-40B4-BE49-F238E27FC236}">
                <a16:creationId xmlns:a16="http://schemas.microsoft.com/office/drawing/2014/main" id="{1475A4D9-FEAA-71B9-6108-846B49417EE9}"/>
              </a:ext>
            </a:extLst>
          </p:cNvPr>
          <p:cNvSpPr/>
          <p:nvPr/>
        </p:nvSpPr>
        <p:spPr>
          <a:xfrm>
            <a:off x="4752881" y="3044858"/>
            <a:ext cx="950119" cy="3311492"/>
          </a:xfrm>
          <a:custGeom>
            <a:avLst/>
            <a:gdLst>
              <a:gd name="connsiteX0" fmla="*/ 0 w 950119"/>
              <a:gd name="connsiteY0" fmla="*/ 158356 h 3311492"/>
              <a:gd name="connsiteX1" fmla="*/ 158356 w 950119"/>
              <a:gd name="connsiteY1" fmla="*/ 0 h 3311492"/>
              <a:gd name="connsiteX2" fmla="*/ 791763 w 950119"/>
              <a:gd name="connsiteY2" fmla="*/ 0 h 3311492"/>
              <a:gd name="connsiteX3" fmla="*/ 950119 w 950119"/>
              <a:gd name="connsiteY3" fmla="*/ 158356 h 3311492"/>
              <a:gd name="connsiteX4" fmla="*/ 950119 w 950119"/>
              <a:gd name="connsiteY4" fmla="*/ 757312 h 3311492"/>
              <a:gd name="connsiteX5" fmla="*/ 950119 w 950119"/>
              <a:gd name="connsiteY5" fmla="*/ 1326320 h 3311492"/>
              <a:gd name="connsiteX6" fmla="*/ 950119 w 950119"/>
              <a:gd name="connsiteY6" fmla="*/ 1985172 h 3311492"/>
              <a:gd name="connsiteX7" fmla="*/ 950119 w 950119"/>
              <a:gd name="connsiteY7" fmla="*/ 2524232 h 3311492"/>
              <a:gd name="connsiteX8" fmla="*/ 950119 w 950119"/>
              <a:gd name="connsiteY8" fmla="*/ 3153136 h 3311492"/>
              <a:gd name="connsiteX9" fmla="*/ 791763 w 950119"/>
              <a:gd name="connsiteY9" fmla="*/ 3311492 h 3311492"/>
              <a:gd name="connsiteX10" fmla="*/ 158356 w 950119"/>
              <a:gd name="connsiteY10" fmla="*/ 3311492 h 3311492"/>
              <a:gd name="connsiteX11" fmla="*/ 0 w 950119"/>
              <a:gd name="connsiteY11" fmla="*/ 3153136 h 3311492"/>
              <a:gd name="connsiteX12" fmla="*/ 0 w 950119"/>
              <a:gd name="connsiteY12" fmla="*/ 2554180 h 3311492"/>
              <a:gd name="connsiteX13" fmla="*/ 0 w 950119"/>
              <a:gd name="connsiteY13" fmla="*/ 2015120 h 3311492"/>
              <a:gd name="connsiteX14" fmla="*/ 0 w 950119"/>
              <a:gd name="connsiteY14" fmla="*/ 1416164 h 3311492"/>
              <a:gd name="connsiteX15" fmla="*/ 0 w 950119"/>
              <a:gd name="connsiteY15" fmla="*/ 757312 h 3311492"/>
              <a:gd name="connsiteX16" fmla="*/ 0 w 950119"/>
              <a:gd name="connsiteY16" fmla="*/ 158356 h 331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0119" h="3311492" extrusionOk="0">
                <a:moveTo>
                  <a:pt x="0" y="158356"/>
                </a:moveTo>
                <a:cubicBezTo>
                  <a:pt x="-18155" y="59700"/>
                  <a:pt x="50808" y="7540"/>
                  <a:pt x="158356" y="0"/>
                </a:cubicBezTo>
                <a:cubicBezTo>
                  <a:pt x="324014" y="-27061"/>
                  <a:pt x="516840" y="8247"/>
                  <a:pt x="791763" y="0"/>
                </a:cubicBezTo>
                <a:cubicBezTo>
                  <a:pt x="867670" y="-8786"/>
                  <a:pt x="946021" y="79309"/>
                  <a:pt x="950119" y="158356"/>
                </a:cubicBezTo>
                <a:cubicBezTo>
                  <a:pt x="942318" y="321186"/>
                  <a:pt x="928245" y="459465"/>
                  <a:pt x="950119" y="757312"/>
                </a:cubicBezTo>
                <a:cubicBezTo>
                  <a:pt x="971993" y="1055159"/>
                  <a:pt x="928338" y="1204400"/>
                  <a:pt x="950119" y="1326320"/>
                </a:cubicBezTo>
                <a:cubicBezTo>
                  <a:pt x="971900" y="1448240"/>
                  <a:pt x="925669" y="1681154"/>
                  <a:pt x="950119" y="1985172"/>
                </a:cubicBezTo>
                <a:cubicBezTo>
                  <a:pt x="974569" y="2289190"/>
                  <a:pt x="929949" y="2337563"/>
                  <a:pt x="950119" y="2524232"/>
                </a:cubicBezTo>
                <a:cubicBezTo>
                  <a:pt x="970289" y="2710901"/>
                  <a:pt x="948577" y="2980088"/>
                  <a:pt x="950119" y="3153136"/>
                </a:cubicBezTo>
                <a:cubicBezTo>
                  <a:pt x="959633" y="3242882"/>
                  <a:pt x="859631" y="3308324"/>
                  <a:pt x="791763" y="3311492"/>
                </a:cubicBezTo>
                <a:cubicBezTo>
                  <a:pt x="586957" y="3284335"/>
                  <a:pt x="402620" y="3311644"/>
                  <a:pt x="158356" y="3311492"/>
                </a:cubicBezTo>
                <a:cubicBezTo>
                  <a:pt x="83677" y="3298864"/>
                  <a:pt x="4666" y="3237585"/>
                  <a:pt x="0" y="3153136"/>
                </a:cubicBezTo>
                <a:cubicBezTo>
                  <a:pt x="17767" y="2868865"/>
                  <a:pt x="24661" y="2836975"/>
                  <a:pt x="0" y="2554180"/>
                </a:cubicBezTo>
                <a:cubicBezTo>
                  <a:pt x="-24661" y="2271385"/>
                  <a:pt x="-24184" y="2218092"/>
                  <a:pt x="0" y="2015120"/>
                </a:cubicBezTo>
                <a:cubicBezTo>
                  <a:pt x="24184" y="1812148"/>
                  <a:pt x="13987" y="1698230"/>
                  <a:pt x="0" y="1416164"/>
                </a:cubicBezTo>
                <a:cubicBezTo>
                  <a:pt x="-13987" y="1134098"/>
                  <a:pt x="31337" y="957781"/>
                  <a:pt x="0" y="757312"/>
                </a:cubicBezTo>
                <a:cubicBezTo>
                  <a:pt x="-31337" y="556843"/>
                  <a:pt x="28417" y="305872"/>
                  <a:pt x="0" y="158356"/>
                </a:cubicBezTo>
                <a:close/>
              </a:path>
            </a:pathLst>
          </a:custGeom>
          <a:noFill/>
          <a:ln w="38100">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2B7D23C-E3A4-71F7-B92A-B7D19047182C}"/>
              </a:ext>
            </a:extLst>
          </p:cNvPr>
          <p:cNvSpPr txBox="1"/>
          <p:nvPr/>
        </p:nvSpPr>
        <p:spPr>
          <a:xfrm>
            <a:off x="4752881" y="2277520"/>
            <a:ext cx="3422146" cy="584775"/>
          </a:xfrm>
          <a:prstGeom prst="rect">
            <a:avLst/>
          </a:prstGeom>
          <a:noFill/>
        </p:spPr>
        <p:txBody>
          <a:bodyPr wrap="square" rtlCol="0">
            <a:spAutoFit/>
          </a:bodyPr>
          <a:lstStyle>
            <a:defPPr>
              <a:defRPr lang="ja-JP"/>
            </a:defPPr>
            <a:lvl1pPr>
              <a:defRPr sz="1600">
                <a:solidFill>
                  <a:srgbClr val="FF0000"/>
                </a:solidFill>
                <a:latin typeface="Cascadia Code SemiBold" panose="020B0609020000020004" pitchFamily="49" charset="0"/>
                <a:ea typeface="Cascadia Code SemiBold" panose="020B0609020000020004" pitchFamily="49" charset="0"/>
                <a:cs typeface="Cascadia Code SemiBold" panose="020B0609020000020004" pitchFamily="49" charset="0"/>
              </a:defRPr>
            </a:lvl1pPr>
          </a:lstStyle>
          <a:p>
            <a:r>
              <a:rPr lang="en-US" altLang="ja-JP" dirty="0"/>
              <a:t>The diversification of holdings has progressed.</a:t>
            </a:r>
            <a:endParaRPr lang="ja-JP" altLang="en-US" dirty="0"/>
          </a:p>
        </p:txBody>
      </p:sp>
    </p:spTree>
    <p:extLst>
      <p:ext uri="{BB962C8B-B14F-4D97-AF65-F5344CB8AC3E}">
        <p14:creationId xmlns:p14="http://schemas.microsoft.com/office/powerpoint/2010/main" val="76892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41A62-0AA8-8ABE-D296-BE4BDE98D6DE}"/>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5BE8D6B-F998-4866-E29E-F106B8E1A0C4}"/>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873DA946-EE47-FB74-72FD-8D97BFEA39BA}"/>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A335205F-BFD1-D485-0DD0-DDF72C1A1EC3}"/>
              </a:ext>
            </a:extLst>
          </p:cNvPr>
          <p:cNvSpPr>
            <a:spLocks noGrp="1"/>
          </p:cNvSpPr>
          <p:nvPr>
            <p:ph type="sldNum" sz="quarter" idx="12"/>
          </p:nvPr>
        </p:nvSpPr>
        <p:spPr/>
        <p:txBody>
          <a:bodyPr/>
          <a:lstStyle/>
          <a:p>
            <a:fld id="{3BB876C2-8946-444B-B6D9-1B3467709539}" type="slidenum">
              <a:rPr kumimoji="1" lang="ja-JP" altLang="en-US" smtClean="0"/>
              <a:t>89</a:t>
            </a:fld>
            <a:endParaRPr kumimoji="1" lang="ja-JP" altLang="en-US" dirty="0"/>
          </a:p>
        </p:txBody>
      </p:sp>
      <p:sp>
        <p:nvSpPr>
          <p:cNvPr id="11" name="テキスト ボックス 10">
            <a:extLst>
              <a:ext uri="{FF2B5EF4-FFF2-40B4-BE49-F238E27FC236}">
                <a16:creationId xmlns:a16="http://schemas.microsoft.com/office/drawing/2014/main" id="{E05D1DC8-5D17-7711-166C-DAF36A751528}"/>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4" name="図 3">
            <a:extLst>
              <a:ext uri="{FF2B5EF4-FFF2-40B4-BE49-F238E27FC236}">
                <a16:creationId xmlns:a16="http://schemas.microsoft.com/office/drawing/2014/main" id="{7CF8C6D2-B7E5-4E55-CFEC-8DE5C8FBA848}"/>
              </a:ext>
            </a:extLst>
          </p:cNvPr>
          <p:cNvPicPr>
            <a:picLocks noChangeAspect="1"/>
          </p:cNvPicPr>
          <p:nvPr/>
        </p:nvPicPr>
        <p:blipFill>
          <a:blip r:embed="rId2"/>
          <a:stretch>
            <a:fillRect/>
          </a:stretch>
        </p:blipFill>
        <p:spPr>
          <a:xfrm>
            <a:off x="2027163" y="1368610"/>
            <a:ext cx="7814422" cy="5182852"/>
          </a:xfrm>
          <a:prstGeom prst="rect">
            <a:avLst/>
          </a:prstGeom>
        </p:spPr>
      </p:pic>
    </p:spTree>
    <p:extLst>
      <p:ext uri="{BB962C8B-B14F-4D97-AF65-F5344CB8AC3E}">
        <p14:creationId xmlns:p14="http://schemas.microsoft.com/office/powerpoint/2010/main" val="1084359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48EAB-F9CA-35BD-5A97-A5A45E09091B}"/>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B1368A06-8934-ED30-4747-3C88DF33CB6F}"/>
              </a:ext>
            </a:extLst>
          </p:cNvPr>
          <p:cNvSpPr>
            <a:spLocks noGrp="1"/>
          </p:cNvSpPr>
          <p:nvPr>
            <p:ph type="title"/>
          </p:nvPr>
        </p:nvSpPr>
        <p:spPr/>
        <p:txBody>
          <a:bodyPr/>
          <a:lstStyle/>
          <a:p>
            <a:r>
              <a:rPr lang="en-US" altLang="ja-JP" dirty="0"/>
              <a:t>The Handicaps to Modern Quantitative Research:Silo</a:t>
            </a:r>
            <a:endParaRPr lang="ja-JP" altLang="en-US" dirty="0"/>
          </a:p>
        </p:txBody>
      </p:sp>
      <p:sp>
        <p:nvSpPr>
          <p:cNvPr id="7" name="コンテンツ プレースホルダー 6">
            <a:extLst>
              <a:ext uri="{FF2B5EF4-FFF2-40B4-BE49-F238E27FC236}">
                <a16:creationId xmlns:a16="http://schemas.microsoft.com/office/drawing/2014/main" id="{F04EAEA7-E445-D88E-72E6-02F8A9E6A468}"/>
              </a:ext>
            </a:extLst>
          </p:cNvPr>
          <p:cNvSpPr>
            <a:spLocks noGrp="1"/>
          </p:cNvSpPr>
          <p:nvPr>
            <p:ph idx="1"/>
          </p:nvPr>
        </p:nvSpPr>
        <p:spPr>
          <a:xfrm>
            <a:off x="6290092" y="1909028"/>
            <a:ext cx="5756499" cy="3337023"/>
          </a:xfrm>
        </p:spPr>
        <p:txBody>
          <a:bodyPr>
            <a:normAutofit/>
          </a:bodyPr>
          <a:lstStyle/>
          <a:p>
            <a:pPr marL="0" indent="0">
              <a:buNone/>
            </a:pPr>
            <a:r>
              <a:rPr lang="en-US" altLang="ja-JP" sz="3200" dirty="0">
                <a:latin typeface="+mn-ea"/>
              </a:rPr>
              <a:t>Traditionally, quant teams have worked and operated as silos.</a:t>
            </a:r>
          </a:p>
          <a:p>
            <a:pPr marL="0" indent="0">
              <a:buNone/>
            </a:pPr>
            <a:r>
              <a:rPr lang="en-US" altLang="ja-JP" sz="3200" b="1" dirty="0">
                <a:latin typeface="+mn-ea"/>
              </a:rPr>
              <a:t>A firm’s ability to cover multiple investment strategies is limited by how many teams it can hire.</a:t>
            </a:r>
            <a:endParaRPr lang="ja-JP" altLang="en-US" sz="2400" b="1" dirty="0">
              <a:latin typeface="+mn-ea"/>
            </a:endParaRPr>
          </a:p>
        </p:txBody>
      </p:sp>
      <p:sp>
        <p:nvSpPr>
          <p:cNvPr id="8" name="日付プレースホルダー 7">
            <a:extLst>
              <a:ext uri="{FF2B5EF4-FFF2-40B4-BE49-F238E27FC236}">
                <a16:creationId xmlns:a16="http://schemas.microsoft.com/office/drawing/2014/main" id="{6C6CCBD3-D30B-9932-E989-BA1A88254713}"/>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BB71B598-8DC2-DBD2-88F6-87BCC6450F96}"/>
              </a:ext>
            </a:extLst>
          </p:cNvPr>
          <p:cNvSpPr>
            <a:spLocks noGrp="1"/>
          </p:cNvSpPr>
          <p:nvPr>
            <p:ph type="sldNum" sz="quarter" idx="12"/>
          </p:nvPr>
        </p:nvSpPr>
        <p:spPr/>
        <p:txBody>
          <a:bodyPr/>
          <a:lstStyle/>
          <a:p>
            <a:fld id="{3BB876C2-8946-444B-B6D9-1B3467709539}" type="slidenum">
              <a:rPr kumimoji="1" lang="ja-JP" altLang="en-US" smtClean="0"/>
              <a:t>9</a:t>
            </a:fld>
            <a:endParaRPr kumimoji="1" lang="ja-JP" altLang="en-US" dirty="0"/>
          </a:p>
        </p:txBody>
      </p:sp>
      <p:pic>
        <p:nvPicPr>
          <p:cNvPr id="3" name="図 2">
            <a:extLst>
              <a:ext uri="{FF2B5EF4-FFF2-40B4-BE49-F238E27FC236}">
                <a16:creationId xmlns:a16="http://schemas.microsoft.com/office/drawing/2014/main" id="{4997C306-421F-E1EE-9115-806F4E827F6B}"/>
              </a:ext>
            </a:extLst>
          </p:cNvPr>
          <p:cNvPicPr>
            <a:picLocks noChangeAspect="1"/>
          </p:cNvPicPr>
          <p:nvPr/>
        </p:nvPicPr>
        <p:blipFill>
          <a:blip r:embed="rId3"/>
          <a:srcRect b="28630"/>
          <a:stretch/>
        </p:blipFill>
        <p:spPr>
          <a:xfrm>
            <a:off x="1270651" y="1810569"/>
            <a:ext cx="4502156" cy="3533942"/>
          </a:xfrm>
          <a:prstGeom prst="rect">
            <a:avLst/>
          </a:prstGeom>
          <a:ln>
            <a:noFill/>
          </a:ln>
          <a:effectLst>
            <a:outerShdw blurRad="292100" dist="139700" dir="2700000" algn="tl" rotWithShape="0">
              <a:srgbClr val="333333">
                <a:alpha val="65000"/>
              </a:srgbClr>
            </a:outerShdw>
          </a:effectLst>
        </p:spPr>
      </p:pic>
      <p:sp>
        <p:nvSpPr>
          <p:cNvPr id="4" name="テキスト ボックス 3">
            <a:extLst>
              <a:ext uri="{FF2B5EF4-FFF2-40B4-BE49-F238E27FC236}">
                <a16:creationId xmlns:a16="http://schemas.microsoft.com/office/drawing/2014/main" id="{65A6396C-07E2-6101-FB58-8DAD0965DABD}"/>
              </a:ext>
            </a:extLst>
          </p:cNvPr>
          <p:cNvSpPr txBox="1"/>
          <p:nvPr/>
        </p:nvSpPr>
        <p:spPr>
          <a:xfrm>
            <a:off x="1057619" y="1125650"/>
            <a:ext cx="3711272" cy="461665"/>
          </a:xfrm>
          <a:prstGeom prst="rect">
            <a:avLst/>
          </a:prstGeom>
          <a:noFill/>
        </p:spPr>
        <p:txBody>
          <a:bodyPr wrap="none" rtlCol="0">
            <a:spAutoFit/>
          </a:bodyPr>
          <a:lstStyle/>
          <a:p>
            <a:r>
              <a:rPr kumimoji="1" lang="en-US" altLang="ja-JP" sz="2400" b="1" dirty="0"/>
              <a:t>The Old Paradigm : Silo</a:t>
            </a:r>
            <a:endParaRPr kumimoji="1" lang="ja-JP" altLang="en-US" sz="2400" b="1" dirty="0"/>
          </a:p>
        </p:txBody>
      </p:sp>
    </p:spTree>
    <p:extLst>
      <p:ext uri="{BB962C8B-B14F-4D97-AF65-F5344CB8AC3E}">
        <p14:creationId xmlns:p14="http://schemas.microsoft.com/office/powerpoint/2010/main" val="10004074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3D27D-CEEA-3443-33F6-1340D61B963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F7DFE8E-06A3-7D20-48DB-761CC58F148F}"/>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18BDDD83-F578-FAE6-DB07-13EAE466F207}"/>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8836883A-4A71-C3D2-34C1-E98DA050DFF5}"/>
              </a:ext>
            </a:extLst>
          </p:cNvPr>
          <p:cNvSpPr>
            <a:spLocks noGrp="1"/>
          </p:cNvSpPr>
          <p:nvPr>
            <p:ph type="sldNum" sz="quarter" idx="12"/>
          </p:nvPr>
        </p:nvSpPr>
        <p:spPr/>
        <p:txBody>
          <a:bodyPr/>
          <a:lstStyle/>
          <a:p>
            <a:fld id="{3BB876C2-8946-444B-B6D9-1B3467709539}" type="slidenum">
              <a:rPr kumimoji="1" lang="ja-JP" altLang="en-US" smtClean="0"/>
              <a:t>90</a:t>
            </a:fld>
            <a:endParaRPr kumimoji="1" lang="ja-JP" altLang="en-US" dirty="0"/>
          </a:p>
        </p:txBody>
      </p:sp>
      <p:sp>
        <p:nvSpPr>
          <p:cNvPr id="11" name="テキスト ボックス 10">
            <a:extLst>
              <a:ext uri="{FF2B5EF4-FFF2-40B4-BE49-F238E27FC236}">
                <a16:creationId xmlns:a16="http://schemas.microsoft.com/office/drawing/2014/main" id="{6A4C6A6F-7576-EB3F-5815-E0A7E3F617B8}"/>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3" name="図 2">
            <a:extLst>
              <a:ext uri="{FF2B5EF4-FFF2-40B4-BE49-F238E27FC236}">
                <a16:creationId xmlns:a16="http://schemas.microsoft.com/office/drawing/2014/main" id="{5C63C332-C89B-D34B-0EE0-1B36139C9549}"/>
              </a:ext>
            </a:extLst>
          </p:cNvPr>
          <p:cNvPicPr>
            <a:picLocks noChangeAspect="1"/>
          </p:cNvPicPr>
          <p:nvPr/>
        </p:nvPicPr>
        <p:blipFill>
          <a:blip r:embed="rId2"/>
          <a:stretch>
            <a:fillRect/>
          </a:stretch>
        </p:blipFill>
        <p:spPr>
          <a:xfrm>
            <a:off x="2027164" y="1316995"/>
            <a:ext cx="7833476" cy="5291190"/>
          </a:xfrm>
          <a:prstGeom prst="rect">
            <a:avLst/>
          </a:prstGeom>
        </p:spPr>
      </p:pic>
    </p:spTree>
    <p:extLst>
      <p:ext uri="{BB962C8B-B14F-4D97-AF65-F5344CB8AC3E}">
        <p14:creationId xmlns:p14="http://schemas.microsoft.com/office/powerpoint/2010/main" val="1502682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01A9D-9CD9-2833-5474-15A705CDD4FE}"/>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5BD0EDF-D415-6E88-9161-2B265E923151}"/>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CDC0396E-86D1-95B6-EFDA-CDB1BD3B41E9}"/>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E02A776B-3A72-1608-E38F-EBF92F1C9871}"/>
              </a:ext>
            </a:extLst>
          </p:cNvPr>
          <p:cNvSpPr>
            <a:spLocks noGrp="1"/>
          </p:cNvSpPr>
          <p:nvPr>
            <p:ph type="sldNum" sz="quarter" idx="12"/>
          </p:nvPr>
        </p:nvSpPr>
        <p:spPr/>
        <p:txBody>
          <a:bodyPr/>
          <a:lstStyle/>
          <a:p>
            <a:fld id="{3BB876C2-8946-444B-B6D9-1B3467709539}" type="slidenum">
              <a:rPr kumimoji="1" lang="ja-JP" altLang="en-US" smtClean="0"/>
              <a:t>91</a:t>
            </a:fld>
            <a:endParaRPr kumimoji="1" lang="ja-JP" altLang="en-US" dirty="0"/>
          </a:p>
        </p:txBody>
      </p:sp>
      <p:sp>
        <p:nvSpPr>
          <p:cNvPr id="11" name="テキスト ボックス 10">
            <a:extLst>
              <a:ext uri="{FF2B5EF4-FFF2-40B4-BE49-F238E27FC236}">
                <a16:creationId xmlns:a16="http://schemas.microsoft.com/office/drawing/2014/main" id="{6C8A5331-AC6C-2B06-F4CE-8D055D803925}"/>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7" name="図 6">
            <a:extLst>
              <a:ext uri="{FF2B5EF4-FFF2-40B4-BE49-F238E27FC236}">
                <a16:creationId xmlns:a16="http://schemas.microsoft.com/office/drawing/2014/main" id="{7F826FC4-C2C3-BCCC-4A1C-42957BA0A774}"/>
              </a:ext>
            </a:extLst>
          </p:cNvPr>
          <p:cNvPicPr>
            <a:picLocks noChangeAspect="1"/>
          </p:cNvPicPr>
          <p:nvPr/>
        </p:nvPicPr>
        <p:blipFill>
          <a:blip r:embed="rId2"/>
          <a:stretch>
            <a:fillRect/>
          </a:stretch>
        </p:blipFill>
        <p:spPr>
          <a:xfrm>
            <a:off x="1905508" y="1316815"/>
            <a:ext cx="7833476" cy="5240387"/>
          </a:xfrm>
          <a:prstGeom prst="rect">
            <a:avLst/>
          </a:prstGeom>
        </p:spPr>
      </p:pic>
    </p:spTree>
    <p:extLst>
      <p:ext uri="{BB962C8B-B14F-4D97-AF65-F5344CB8AC3E}">
        <p14:creationId xmlns:p14="http://schemas.microsoft.com/office/powerpoint/2010/main" val="3597690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DDD9E-D6F6-A1E5-CF47-E743D0686340}"/>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A0C856D9-8AA1-1896-22DB-B8C6561DEA88}"/>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FEB2361E-27AA-919C-57BD-4EE48E82732C}"/>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EA9CDD84-8991-AD49-BBF3-E0774FF0A3B7}"/>
              </a:ext>
            </a:extLst>
          </p:cNvPr>
          <p:cNvSpPr>
            <a:spLocks noGrp="1"/>
          </p:cNvSpPr>
          <p:nvPr>
            <p:ph type="sldNum" sz="quarter" idx="12"/>
          </p:nvPr>
        </p:nvSpPr>
        <p:spPr/>
        <p:txBody>
          <a:bodyPr/>
          <a:lstStyle/>
          <a:p>
            <a:fld id="{3BB876C2-8946-444B-B6D9-1B3467709539}" type="slidenum">
              <a:rPr kumimoji="1" lang="ja-JP" altLang="en-US" smtClean="0"/>
              <a:t>92</a:t>
            </a:fld>
            <a:endParaRPr kumimoji="1" lang="ja-JP" altLang="en-US" dirty="0"/>
          </a:p>
        </p:txBody>
      </p:sp>
      <p:sp>
        <p:nvSpPr>
          <p:cNvPr id="11" name="テキスト ボックス 10">
            <a:extLst>
              <a:ext uri="{FF2B5EF4-FFF2-40B4-BE49-F238E27FC236}">
                <a16:creationId xmlns:a16="http://schemas.microsoft.com/office/drawing/2014/main" id="{F76CA3CF-B123-814D-BED5-84A98FAFFF5B}"/>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5" name="図 4">
            <a:extLst>
              <a:ext uri="{FF2B5EF4-FFF2-40B4-BE49-F238E27FC236}">
                <a16:creationId xmlns:a16="http://schemas.microsoft.com/office/drawing/2014/main" id="{B4AB2A37-4A36-3D09-0267-E7B4A1188CC8}"/>
              </a:ext>
            </a:extLst>
          </p:cNvPr>
          <p:cNvPicPr>
            <a:picLocks noChangeAspect="1"/>
          </p:cNvPicPr>
          <p:nvPr/>
        </p:nvPicPr>
        <p:blipFill>
          <a:blip r:embed="rId2"/>
          <a:stretch>
            <a:fillRect/>
          </a:stretch>
        </p:blipFill>
        <p:spPr>
          <a:xfrm>
            <a:off x="1945900" y="1288022"/>
            <a:ext cx="8036300" cy="5287758"/>
          </a:xfrm>
          <a:prstGeom prst="rect">
            <a:avLst/>
          </a:prstGeom>
        </p:spPr>
      </p:pic>
    </p:spTree>
    <p:extLst>
      <p:ext uri="{BB962C8B-B14F-4D97-AF65-F5344CB8AC3E}">
        <p14:creationId xmlns:p14="http://schemas.microsoft.com/office/powerpoint/2010/main" val="36122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4775F-1BAE-B9AF-3A59-1D1363D5966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777EE515-4962-BB67-6AA2-4E5FCE40B5D0}"/>
              </a:ext>
            </a:extLst>
          </p:cNvPr>
          <p:cNvSpPr>
            <a:spLocks noGrp="1"/>
          </p:cNvSpPr>
          <p:nvPr>
            <p:ph type="title"/>
          </p:nvPr>
        </p:nvSpPr>
        <p:spPr/>
        <p:txBody>
          <a:bodyPr/>
          <a:lstStyle/>
          <a:p>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A1CEFF7E-0867-3E8A-3F27-4DDF91FDBB81}"/>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9E090D8B-1FEA-7A17-627A-13EB67FB53B9}"/>
              </a:ext>
            </a:extLst>
          </p:cNvPr>
          <p:cNvSpPr>
            <a:spLocks noGrp="1"/>
          </p:cNvSpPr>
          <p:nvPr>
            <p:ph type="sldNum" sz="quarter" idx="12"/>
          </p:nvPr>
        </p:nvSpPr>
        <p:spPr/>
        <p:txBody>
          <a:bodyPr/>
          <a:lstStyle/>
          <a:p>
            <a:fld id="{3BB876C2-8946-444B-B6D9-1B3467709539}" type="slidenum">
              <a:rPr kumimoji="1" lang="ja-JP" altLang="en-US" smtClean="0"/>
              <a:t>93</a:t>
            </a:fld>
            <a:endParaRPr kumimoji="1" lang="ja-JP" altLang="en-US" dirty="0"/>
          </a:p>
        </p:txBody>
      </p:sp>
      <p:sp>
        <p:nvSpPr>
          <p:cNvPr id="11" name="テキスト ボックス 10">
            <a:extLst>
              <a:ext uri="{FF2B5EF4-FFF2-40B4-BE49-F238E27FC236}">
                <a16:creationId xmlns:a16="http://schemas.microsoft.com/office/drawing/2014/main" id="{4EDEF6D5-0A2B-750C-B333-CB42F50811F8}"/>
              </a:ext>
            </a:extLst>
          </p:cNvPr>
          <p:cNvSpPr txBox="1"/>
          <p:nvPr/>
        </p:nvSpPr>
        <p:spPr>
          <a:xfrm>
            <a:off x="838200" y="918690"/>
            <a:ext cx="6094428" cy="369332"/>
          </a:xfrm>
          <a:prstGeom prst="rect">
            <a:avLst/>
          </a:prstGeom>
          <a:noFill/>
        </p:spPr>
        <p:txBody>
          <a:bodyPr wrap="square">
            <a:spAutoFit/>
          </a:bodyPr>
          <a:lstStyle/>
          <a:p>
            <a:r>
              <a:rPr lang="en-US" altLang="ja-JP" dirty="0"/>
              <a:t>Bars with position sizes over $3 million are colored red.</a:t>
            </a:r>
            <a:endParaRPr lang="ja-JP" altLang="en-US" dirty="0"/>
          </a:p>
        </p:txBody>
      </p:sp>
      <p:pic>
        <p:nvPicPr>
          <p:cNvPr id="7" name="図 6">
            <a:extLst>
              <a:ext uri="{FF2B5EF4-FFF2-40B4-BE49-F238E27FC236}">
                <a16:creationId xmlns:a16="http://schemas.microsoft.com/office/drawing/2014/main" id="{ABD3600A-F949-E747-6057-08F41E253F88}"/>
              </a:ext>
            </a:extLst>
          </p:cNvPr>
          <p:cNvPicPr>
            <a:picLocks noChangeAspect="1"/>
          </p:cNvPicPr>
          <p:nvPr/>
        </p:nvPicPr>
        <p:blipFill>
          <a:blip r:embed="rId2"/>
          <a:stretch>
            <a:fillRect/>
          </a:stretch>
        </p:blipFill>
        <p:spPr>
          <a:xfrm>
            <a:off x="2077850" y="1357840"/>
            <a:ext cx="8036300" cy="5363635"/>
          </a:xfrm>
          <a:prstGeom prst="rect">
            <a:avLst/>
          </a:prstGeom>
        </p:spPr>
      </p:pic>
    </p:spTree>
    <p:extLst>
      <p:ext uri="{BB962C8B-B14F-4D97-AF65-F5344CB8AC3E}">
        <p14:creationId xmlns:p14="http://schemas.microsoft.com/office/powerpoint/2010/main" val="19267071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62B5F-C18A-1F7F-E633-50DFECA19F7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44973AFD-E6D1-5380-FD14-B92FE6E9E092}"/>
              </a:ext>
            </a:extLst>
          </p:cNvPr>
          <p:cNvSpPr>
            <a:spLocks noGrp="1"/>
          </p:cNvSpPr>
          <p:nvPr>
            <p:ph type="title"/>
          </p:nvPr>
        </p:nvSpPr>
        <p:spPr>
          <a:xfrm>
            <a:off x="830317" y="104993"/>
            <a:ext cx="10515600" cy="868452"/>
          </a:xfrm>
        </p:spPr>
        <p:txBody>
          <a:bodyPr/>
          <a:lstStyle/>
          <a:p>
            <a:r>
              <a:rPr lang="ja-JP" altLang="en-US" b="1" dirty="0"/>
              <a:t>分散投資戦略の進展 </a:t>
            </a:r>
            <a:r>
              <a:rPr lang="en-US" altLang="ja-JP" b="1" dirty="0"/>
              <a:t>2022/12~2024/12</a:t>
            </a:r>
            <a:br>
              <a:rPr lang="en-US" altLang="ja-JP" b="1" dirty="0"/>
            </a:br>
            <a:r>
              <a:rPr lang="en-US" altLang="ja-JP" b="1" dirty="0"/>
              <a:t>Progress of Diversified Investment Strategy 2022/12~2024/12 </a:t>
            </a:r>
            <a:endParaRPr lang="ja-JP" altLang="en-US" b="1" dirty="0"/>
          </a:p>
        </p:txBody>
      </p:sp>
      <p:sp>
        <p:nvSpPr>
          <p:cNvPr id="8" name="日付プレースホルダー 7">
            <a:extLst>
              <a:ext uri="{FF2B5EF4-FFF2-40B4-BE49-F238E27FC236}">
                <a16:creationId xmlns:a16="http://schemas.microsoft.com/office/drawing/2014/main" id="{FBF40BDA-9103-3DA6-A41E-8B2230DCBD28}"/>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56521CA8-F4D8-D04E-67DE-A76346077217}"/>
              </a:ext>
            </a:extLst>
          </p:cNvPr>
          <p:cNvSpPr>
            <a:spLocks noGrp="1"/>
          </p:cNvSpPr>
          <p:nvPr>
            <p:ph type="sldNum" sz="quarter" idx="12"/>
          </p:nvPr>
        </p:nvSpPr>
        <p:spPr/>
        <p:txBody>
          <a:bodyPr/>
          <a:lstStyle/>
          <a:p>
            <a:fld id="{3BB876C2-8946-444B-B6D9-1B3467709539}" type="slidenum">
              <a:rPr kumimoji="1" lang="ja-JP" altLang="en-US" smtClean="0"/>
              <a:t>94</a:t>
            </a:fld>
            <a:endParaRPr kumimoji="1" lang="ja-JP" altLang="en-US" dirty="0"/>
          </a:p>
        </p:txBody>
      </p:sp>
      <p:sp>
        <p:nvSpPr>
          <p:cNvPr id="2" name="テキスト ボックス 1">
            <a:extLst>
              <a:ext uri="{FF2B5EF4-FFF2-40B4-BE49-F238E27FC236}">
                <a16:creationId xmlns:a16="http://schemas.microsoft.com/office/drawing/2014/main" id="{22601A6E-B202-3CEE-74A8-AA1B8D22A3C4}"/>
              </a:ext>
            </a:extLst>
          </p:cNvPr>
          <p:cNvSpPr txBox="1"/>
          <p:nvPr/>
        </p:nvSpPr>
        <p:spPr>
          <a:xfrm>
            <a:off x="1132772" y="3351835"/>
            <a:ext cx="10213145" cy="3170099"/>
          </a:xfrm>
          <a:prstGeom prst="rect">
            <a:avLst/>
          </a:prstGeom>
          <a:noFill/>
        </p:spPr>
        <p:txBody>
          <a:bodyPr wrap="square" rtlCol="0">
            <a:spAutoFit/>
          </a:bodyPr>
          <a:lstStyle/>
          <a:p>
            <a:r>
              <a:rPr kumimoji="1" lang="ja-JP" altLang="en-US" sz="2000" dirty="0"/>
              <a:t>・保有資産の分散が進み、より多くの小規模なポジションを保有する傾向が見られます。</a:t>
            </a:r>
          </a:p>
          <a:p>
            <a:r>
              <a:rPr kumimoji="1" lang="ja-JP" altLang="en-US" sz="2000" dirty="0"/>
              <a:t>・</a:t>
            </a:r>
            <a:r>
              <a:rPr kumimoji="1" lang="en-US" altLang="ja-JP" sz="2000" dirty="0"/>
              <a:t>Numerai </a:t>
            </a:r>
            <a:r>
              <a:rPr kumimoji="1" lang="ja-JP" altLang="en-US" sz="2000" dirty="0"/>
              <a:t>チームは、分散された保有資産</a:t>
            </a:r>
            <a:r>
              <a:rPr lang="ja-JP" altLang="en-US" sz="2000" dirty="0"/>
              <a:t>、</a:t>
            </a:r>
            <a:r>
              <a:rPr kumimoji="1" lang="ja-JP" altLang="en-US" sz="2000" dirty="0"/>
              <a:t>より多くの小規模なポジションを持つポートフォリオの構築を目指したと考えられます。</a:t>
            </a:r>
            <a:endParaRPr kumimoji="1" lang="en-US" altLang="ja-JP" sz="2000" dirty="0"/>
          </a:p>
          <a:p>
            <a:r>
              <a:rPr kumimoji="1" lang="ja-JP" altLang="en-US" sz="2000" dirty="0"/>
              <a:t>・転換点は</a:t>
            </a:r>
            <a:r>
              <a:rPr kumimoji="1" lang="en-US" altLang="ja-JP" sz="2000" dirty="0"/>
              <a:t>2023/06/30</a:t>
            </a:r>
            <a:r>
              <a:rPr lang="ja-JP" altLang="en-US" sz="2000" dirty="0"/>
              <a:t>から</a:t>
            </a:r>
            <a:r>
              <a:rPr lang="en-US" altLang="ja-JP" sz="2000" dirty="0"/>
              <a:t>2023/09/30 ?</a:t>
            </a:r>
          </a:p>
          <a:p>
            <a:endParaRPr kumimoji="1" lang="en-US" altLang="ja-JP" sz="2000" dirty="0"/>
          </a:p>
          <a:p>
            <a:r>
              <a:rPr kumimoji="1" lang="ja-JP" altLang="en-US" sz="2000" dirty="0"/>
              <a:t>･</a:t>
            </a:r>
            <a:r>
              <a:rPr kumimoji="1" lang="en-US" altLang="ja-JP" sz="2000" dirty="0"/>
              <a:t>The diversification of holdings has progressed, showing a tendency to hold a greater number of smaller positions. </a:t>
            </a:r>
          </a:p>
          <a:p>
            <a:r>
              <a:rPr kumimoji="1" lang="ja-JP" altLang="en-US" sz="2000" dirty="0"/>
              <a:t>･ </a:t>
            </a:r>
            <a:r>
              <a:rPr lang="en-US" altLang="ja-JP" sz="2000" dirty="0"/>
              <a:t>The Numerai team is considered to have aimed to construct a portfolio with diversified holdings and a larger number of smaller positions.</a:t>
            </a:r>
          </a:p>
          <a:p>
            <a:r>
              <a:rPr lang="ja-JP" altLang="en-US" sz="2000" dirty="0"/>
              <a:t>･</a:t>
            </a:r>
            <a:r>
              <a:rPr lang="en-US" altLang="ja-JP" sz="2000" dirty="0"/>
              <a:t>Turning points from June 30, 2023, to September 30, 2023?</a:t>
            </a:r>
            <a:endParaRPr kumimoji="1" lang="ja-JP" altLang="en-US" sz="2000" dirty="0"/>
          </a:p>
        </p:txBody>
      </p:sp>
      <p:pic>
        <p:nvPicPr>
          <p:cNvPr id="3" name="図 2">
            <a:extLst>
              <a:ext uri="{FF2B5EF4-FFF2-40B4-BE49-F238E27FC236}">
                <a16:creationId xmlns:a16="http://schemas.microsoft.com/office/drawing/2014/main" id="{109B1F4D-87A2-1F58-1F10-15002610A68F}"/>
              </a:ext>
            </a:extLst>
          </p:cNvPr>
          <p:cNvPicPr>
            <a:picLocks noChangeAspect="1"/>
          </p:cNvPicPr>
          <p:nvPr/>
        </p:nvPicPr>
        <p:blipFill>
          <a:blip r:embed="rId2"/>
          <a:stretch>
            <a:fillRect/>
          </a:stretch>
        </p:blipFill>
        <p:spPr>
          <a:xfrm>
            <a:off x="1878431" y="952985"/>
            <a:ext cx="3607969" cy="2444488"/>
          </a:xfrm>
          <a:prstGeom prst="rect">
            <a:avLst/>
          </a:prstGeom>
        </p:spPr>
      </p:pic>
      <p:pic>
        <p:nvPicPr>
          <p:cNvPr id="4" name="図 3">
            <a:extLst>
              <a:ext uri="{FF2B5EF4-FFF2-40B4-BE49-F238E27FC236}">
                <a16:creationId xmlns:a16="http://schemas.microsoft.com/office/drawing/2014/main" id="{B87D784A-B691-FCAD-30AB-AF3D824E45DE}"/>
              </a:ext>
            </a:extLst>
          </p:cNvPr>
          <p:cNvPicPr>
            <a:picLocks noChangeAspect="1"/>
          </p:cNvPicPr>
          <p:nvPr/>
        </p:nvPicPr>
        <p:blipFill>
          <a:blip r:embed="rId3"/>
          <a:stretch>
            <a:fillRect/>
          </a:stretch>
        </p:blipFill>
        <p:spPr>
          <a:xfrm>
            <a:off x="6764263" y="944258"/>
            <a:ext cx="3605894" cy="2407577"/>
          </a:xfrm>
          <a:prstGeom prst="rect">
            <a:avLst/>
          </a:prstGeom>
        </p:spPr>
      </p:pic>
      <p:sp>
        <p:nvSpPr>
          <p:cNvPr id="5" name="矢印: 右 4">
            <a:extLst>
              <a:ext uri="{FF2B5EF4-FFF2-40B4-BE49-F238E27FC236}">
                <a16:creationId xmlns:a16="http://schemas.microsoft.com/office/drawing/2014/main" id="{06EA823F-686E-FA2A-FD2F-9C4FF6FCDF69}"/>
              </a:ext>
            </a:extLst>
          </p:cNvPr>
          <p:cNvSpPr/>
          <p:nvPr/>
        </p:nvSpPr>
        <p:spPr>
          <a:xfrm>
            <a:off x="5782713" y="1890579"/>
            <a:ext cx="609600" cy="707018"/>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59343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7873-8634-E21E-CF9A-053D88F340B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1EA4EFF-85C3-383B-C30A-229037CB958A}"/>
              </a:ext>
            </a:extLst>
          </p:cNvPr>
          <p:cNvSpPr>
            <a:spLocks noGrp="1"/>
          </p:cNvSpPr>
          <p:nvPr>
            <p:ph type="title"/>
          </p:nvPr>
        </p:nvSpPr>
        <p:spPr>
          <a:xfrm>
            <a:off x="838200" y="3069386"/>
            <a:ext cx="10515600" cy="719227"/>
          </a:xfrm>
        </p:spPr>
        <p:txBody>
          <a:bodyPr>
            <a:noAutofit/>
          </a:bodyPr>
          <a:lstStyle/>
          <a:p>
            <a:r>
              <a:rPr kumimoji="1" lang="en-US" altLang="ja-JP" sz="4400" b="1" dirty="0"/>
              <a:t>DeAI</a:t>
            </a:r>
            <a:r>
              <a:rPr kumimoji="1" lang="ja-JP" altLang="en-US" sz="4400" b="1" dirty="0"/>
              <a:t>としての</a:t>
            </a:r>
            <a:r>
              <a:rPr kumimoji="1" lang="en-US" altLang="ja-JP" sz="4400" b="1" dirty="0"/>
              <a:t>Numerai</a:t>
            </a:r>
            <a:r>
              <a:rPr kumimoji="1" lang="ja-JP" altLang="en-US" sz="4400" b="1" dirty="0"/>
              <a:t>の運用コスト</a:t>
            </a:r>
            <a:br>
              <a:rPr kumimoji="1" lang="en-US" altLang="ja-JP" sz="4400" b="1" dirty="0"/>
            </a:br>
            <a:br>
              <a:rPr kumimoji="1" lang="ja-JP" altLang="en-US" sz="4400" b="1" dirty="0"/>
            </a:br>
            <a:r>
              <a:rPr kumimoji="1" lang="en-US" altLang="ja-JP" sz="4400" b="1" dirty="0"/>
              <a:t>The operational costs of Numerai as a DeAI</a:t>
            </a:r>
            <a:endParaRPr kumimoji="1" lang="ja-JP" altLang="en-US" sz="4400" b="1" dirty="0"/>
          </a:p>
        </p:txBody>
      </p:sp>
    </p:spTree>
    <p:extLst>
      <p:ext uri="{BB962C8B-B14F-4D97-AF65-F5344CB8AC3E}">
        <p14:creationId xmlns:p14="http://schemas.microsoft.com/office/powerpoint/2010/main" val="4487449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1C6EB-7CEE-3CA3-D5EA-391A1607ACDB}"/>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63FB6E36-3FA0-1ECA-6857-E83445FB6EC2}"/>
              </a:ext>
            </a:extLst>
          </p:cNvPr>
          <p:cNvSpPr>
            <a:spLocks noGrp="1"/>
          </p:cNvSpPr>
          <p:nvPr>
            <p:ph type="title"/>
          </p:nvPr>
        </p:nvSpPr>
        <p:spPr/>
        <p:txBody>
          <a:bodyPr>
            <a:normAutofit/>
          </a:bodyPr>
          <a:lstStyle/>
          <a:p>
            <a:r>
              <a:rPr lang="en-US" altLang="ja-JP" b="1" dirty="0"/>
              <a:t>DeAI</a:t>
            </a:r>
            <a:r>
              <a:rPr lang="ja-JP" altLang="en-US" b="1" dirty="0"/>
              <a:t>としての</a:t>
            </a:r>
            <a:r>
              <a:rPr lang="en-US" altLang="ja-JP" b="1" dirty="0"/>
              <a:t>Numerai</a:t>
            </a:r>
            <a:r>
              <a:rPr lang="ja-JP" altLang="en-US" b="1" dirty="0"/>
              <a:t>の運用コスト</a:t>
            </a:r>
            <a:r>
              <a:rPr lang="en-US" altLang="ja-JP" b="1" dirty="0"/>
              <a:t>:</a:t>
            </a:r>
            <a:r>
              <a:rPr lang="ja-JP" altLang="en-US" b="1" dirty="0"/>
              <a:t>参加者の新規参入と離反防止</a:t>
            </a:r>
          </a:p>
        </p:txBody>
      </p:sp>
      <p:sp>
        <p:nvSpPr>
          <p:cNvPr id="7" name="コンテンツ プレースホルダー 6">
            <a:extLst>
              <a:ext uri="{FF2B5EF4-FFF2-40B4-BE49-F238E27FC236}">
                <a16:creationId xmlns:a16="http://schemas.microsoft.com/office/drawing/2014/main" id="{D982F9CB-8748-CF0F-65F4-ABD9ED8DB707}"/>
              </a:ext>
            </a:extLst>
          </p:cNvPr>
          <p:cNvSpPr>
            <a:spLocks noGrp="1"/>
          </p:cNvSpPr>
          <p:nvPr>
            <p:ph idx="1"/>
          </p:nvPr>
        </p:nvSpPr>
        <p:spPr>
          <a:xfrm>
            <a:off x="838200" y="1155940"/>
            <a:ext cx="10948988" cy="5021023"/>
          </a:xfrm>
        </p:spPr>
        <p:txBody>
          <a:bodyPr>
            <a:normAutofit fontScale="92500" lnSpcReduction="10000"/>
          </a:bodyPr>
          <a:lstStyle/>
          <a:p>
            <a:pPr marL="0" indent="0">
              <a:buNone/>
            </a:pPr>
            <a:r>
              <a:rPr lang="ja-JP" altLang="en-US" dirty="0"/>
              <a:t>新規参入</a:t>
            </a:r>
            <a:endParaRPr lang="en-US" altLang="ja-JP" dirty="0"/>
          </a:p>
          <a:p>
            <a:pPr marL="0" indent="0">
              <a:buNone/>
            </a:pPr>
            <a:r>
              <a:rPr lang="ja-JP" altLang="en-US" dirty="0"/>
              <a:t>･以前はサンプルモデルをサブミットすることで報酬</a:t>
            </a:r>
            <a:r>
              <a:rPr lang="en-US" altLang="ja-JP" dirty="0"/>
              <a:t>(5NMR)</a:t>
            </a:r>
            <a:r>
              <a:rPr lang="ja-JP" altLang="en-US" dirty="0"/>
              <a:t>を得ることができた。（現在は不明）</a:t>
            </a:r>
            <a:endParaRPr lang="en-US" altLang="ja-JP" dirty="0"/>
          </a:p>
          <a:p>
            <a:pPr marL="0" indent="0">
              <a:buNone/>
            </a:pPr>
            <a:r>
              <a:rPr lang="ja-JP" altLang="en-US" dirty="0"/>
              <a:t>･ドキュメントの充実</a:t>
            </a:r>
            <a:endParaRPr lang="en-US" altLang="ja-JP" dirty="0"/>
          </a:p>
          <a:p>
            <a:pPr marL="0" indent="0">
              <a:buNone/>
            </a:pPr>
            <a:endParaRPr lang="en-US" altLang="ja-JP" dirty="0"/>
          </a:p>
          <a:p>
            <a:pPr marL="0" indent="0">
              <a:buNone/>
            </a:pPr>
            <a:r>
              <a:rPr lang="ja-JP" altLang="en-US" dirty="0"/>
              <a:t>離反防止</a:t>
            </a:r>
            <a:endParaRPr lang="en-US" altLang="ja-JP" dirty="0"/>
          </a:p>
          <a:p>
            <a:pPr marL="0" indent="0">
              <a:buNone/>
            </a:pPr>
            <a:r>
              <a:rPr lang="ja-JP" altLang="en-US" dirty="0"/>
              <a:t>･コミュニティの維持</a:t>
            </a:r>
            <a:endParaRPr lang="en-US" altLang="ja-JP" dirty="0"/>
          </a:p>
          <a:p>
            <a:pPr marL="457200" lvl="1" indent="0">
              <a:buNone/>
            </a:pPr>
            <a:r>
              <a:rPr lang="en-US" altLang="ja-JP" dirty="0"/>
              <a:t>Discord</a:t>
            </a:r>
            <a:r>
              <a:rPr lang="ja-JP" altLang="en-US" dirty="0"/>
              <a:t>、長老会議</a:t>
            </a:r>
            <a:r>
              <a:rPr lang="en-US" altLang="ja-JP" dirty="0"/>
              <a:t>(Council of Elders)</a:t>
            </a:r>
          </a:p>
          <a:p>
            <a:pPr marL="0" indent="0">
              <a:buNone/>
            </a:pPr>
            <a:r>
              <a:rPr lang="ja-JP" altLang="en-US" dirty="0"/>
              <a:t>･各種イベントの開催</a:t>
            </a:r>
            <a:endParaRPr lang="en-US" altLang="ja-JP" dirty="0"/>
          </a:p>
          <a:p>
            <a:pPr marL="0" indent="0">
              <a:buNone/>
            </a:pPr>
            <a:r>
              <a:rPr lang="ja-JP" altLang="en-US" dirty="0"/>
              <a:t>･報酬（</a:t>
            </a:r>
            <a:r>
              <a:rPr lang="en-US" altLang="ja-JP" dirty="0"/>
              <a:t>NMR)</a:t>
            </a:r>
          </a:p>
          <a:p>
            <a:pPr marL="457200" lvl="1" indent="0">
              <a:buNone/>
            </a:pPr>
            <a:r>
              <a:rPr lang="en-US" altLang="ja-JP" dirty="0"/>
              <a:t>※</a:t>
            </a:r>
            <a:r>
              <a:rPr lang="ja-JP" altLang="en-US" dirty="0"/>
              <a:t>報酬を</a:t>
            </a:r>
            <a:r>
              <a:rPr lang="en-US" altLang="ja-JP" dirty="0"/>
              <a:t>NMR</a:t>
            </a:r>
            <a:r>
              <a:rPr lang="ja-JP" altLang="en-US" dirty="0"/>
              <a:t>ではなく、ステーブルコインにすべきという参加者からの声は以前から上がっている</a:t>
            </a:r>
          </a:p>
        </p:txBody>
      </p:sp>
      <p:sp>
        <p:nvSpPr>
          <p:cNvPr id="8" name="日付プレースホルダー 7">
            <a:extLst>
              <a:ext uri="{FF2B5EF4-FFF2-40B4-BE49-F238E27FC236}">
                <a16:creationId xmlns:a16="http://schemas.microsoft.com/office/drawing/2014/main" id="{9746CDB1-5ACB-DF9F-8E66-248A4DC35EED}"/>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38BCC27E-40CD-3AAD-E176-00A7BBB8F894}"/>
              </a:ext>
            </a:extLst>
          </p:cNvPr>
          <p:cNvSpPr>
            <a:spLocks noGrp="1"/>
          </p:cNvSpPr>
          <p:nvPr>
            <p:ph type="sldNum" sz="quarter" idx="12"/>
          </p:nvPr>
        </p:nvSpPr>
        <p:spPr/>
        <p:txBody>
          <a:bodyPr/>
          <a:lstStyle/>
          <a:p>
            <a:fld id="{3BB876C2-8946-444B-B6D9-1B3467709539}" type="slidenum">
              <a:rPr kumimoji="1" lang="ja-JP" altLang="en-US" smtClean="0"/>
              <a:t>96</a:t>
            </a:fld>
            <a:endParaRPr kumimoji="1" lang="ja-JP" altLang="en-US" dirty="0"/>
          </a:p>
        </p:txBody>
      </p:sp>
    </p:spTree>
    <p:extLst>
      <p:ext uri="{BB962C8B-B14F-4D97-AF65-F5344CB8AC3E}">
        <p14:creationId xmlns:p14="http://schemas.microsoft.com/office/powerpoint/2010/main" val="2634332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22E2-C076-A5DA-7F29-66FF1127158F}"/>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F5FBF3C3-40E6-D8E7-869B-1C22F5E4D483}"/>
              </a:ext>
            </a:extLst>
          </p:cNvPr>
          <p:cNvSpPr>
            <a:spLocks noGrp="1"/>
          </p:cNvSpPr>
          <p:nvPr>
            <p:ph type="title"/>
          </p:nvPr>
        </p:nvSpPr>
        <p:spPr/>
        <p:txBody>
          <a:bodyPr>
            <a:normAutofit/>
          </a:bodyPr>
          <a:lstStyle/>
          <a:p>
            <a:r>
              <a:rPr lang="en-US" altLang="ja-JP" b="1" dirty="0"/>
              <a:t>Operational Costs of Numerai as DeAI: New Contestant Entry and Retention</a:t>
            </a:r>
            <a:endParaRPr lang="ja-JP" altLang="en-US" b="1" dirty="0"/>
          </a:p>
        </p:txBody>
      </p:sp>
      <p:sp>
        <p:nvSpPr>
          <p:cNvPr id="7" name="コンテンツ プレースホルダー 6">
            <a:extLst>
              <a:ext uri="{FF2B5EF4-FFF2-40B4-BE49-F238E27FC236}">
                <a16:creationId xmlns:a16="http://schemas.microsoft.com/office/drawing/2014/main" id="{F7DC323A-AC9E-789C-2A5D-E5D1D62FA236}"/>
              </a:ext>
            </a:extLst>
          </p:cNvPr>
          <p:cNvSpPr>
            <a:spLocks noGrp="1"/>
          </p:cNvSpPr>
          <p:nvPr>
            <p:ph idx="1"/>
          </p:nvPr>
        </p:nvSpPr>
        <p:spPr>
          <a:xfrm>
            <a:off x="838200" y="1155940"/>
            <a:ext cx="10948988" cy="5021023"/>
          </a:xfrm>
        </p:spPr>
        <p:txBody>
          <a:bodyPr>
            <a:normAutofit fontScale="92500" lnSpcReduction="10000"/>
          </a:bodyPr>
          <a:lstStyle/>
          <a:p>
            <a:pPr marL="0" indent="0">
              <a:buNone/>
            </a:pPr>
            <a:r>
              <a:rPr lang="en-US" altLang="ja-JP" b="1" dirty="0"/>
              <a:t>New Entry</a:t>
            </a:r>
          </a:p>
          <a:p>
            <a:pPr marL="0" indent="0">
              <a:buNone/>
            </a:pPr>
            <a:r>
              <a:rPr lang="ja-JP" altLang="en-US" dirty="0"/>
              <a:t>･</a:t>
            </a:r>
            <a:r>
              <a:rPr lang="en-US" altLang="ja-JP" dirty="0"/>
              <a:t>Previously, participants could receive a reward (5 NMR) by submitting a sample model. (I am unaware of the current status.)  </a:t>
            </a:r>
          </a:p>
          <a:p>
            <a:pPr marL="0" indent="0">
              <a:buNone/>
            </a:pPr>
            <a:r>
              <a:rPr lang="ja-JP" altLang="en-US" dirty="0"/>
              <a:t>･</a:t>
            </a:r>
            <a:r>
              <a:rPr lang="en-US" altLang="ja-JP" dirty="0"/>
              <a:t>Enhancement of documentation</a:t>
            </a:r>
          </a:p>
          <a:p>
            <a:pPr marL="0" indent="0">
              <a:buNone/>
            </a:pPr>
            <a:endParaRPr lang="en-US" altLang="ja-JP" dirty="0"/>
          </a:p>
          <a:p>
            <a:pPr marL="0" indent="0">
              <a:buNone/>
            </a:pPr>
            <a:r>
              <a:rPr lang="en-US" altLang="ja-JP" b="1" dirty="0"/>
              <a:t>Retention Prevention</a:t>
            </a:r>
          </a:p>
          <a:p>
            <a:pPr marL="0" indent="0">
              <a:buNone/>
            </a:pPr>
            <a:r>
              <a:rPr lang="ja-JP" altLang="en-US" dirty="0"/>
              <a:t>･</a:t>
            </a:r>
            <a:r>
              <a:rPr lang="en-US" altLang="ja-JP" dirty="0"/>
              <a:t>Community Maintenance  </a:t>
            </a:r>
          </a:p>
          <a:p>
            <a:pPr marL="457200" lvl="1" indent="0">
              <a:buNone/>
            </a:pPr>
            <a:r>
              <a:rPr lang="en-US" altLang="ja-JP" dirty="0"/>
              <a:t>Discord, Council of Elders </a:t>
            </a:r>
          </a:p>
          <a:p>
            <a:pPr marL="0" indent="0">
              <a:buNone/>
            </a:pPr>
            <a:r>
              <a:rPr lang="ja-JP" altLang="en-US" dirty="0"/>
              <a:t>･</a:t>
            </a:r>
            <a:r>
              <a:rPr lang="en-US" altLang="ja-JP" dirty="0"/>
              <a:t>Hosting various events  </a:t>
            </a:r>
          </a:p>
          <a:p>
            <a:pPr marL="0" indent="0">
              <a:buNone/>
            </a:pPr>
            <a:r>
              <a:rPr lang="ja-JP" altLang="en-US" dirty="0"/>
              <a:t>･</a:t>
            </a:r>
            <a:r>
              <a:rPr lang="en-US" altLang="ja-JP" dirty="0"/>
              <a:t>Reward(NMR)</a:t>
            </a:r>
          </a:p>
          <a:p>
            <a:pPr marL="457200" lvl="1" indent="0">
              <a:buNone/>
            </a:pPr>
            <a:r>
              <a:rPr lang="en-US" altLang="ja-JP" dirty="0"/>
              <a:t>※Participants have long voiced concerns that rewards should be in stablecoins instead of NMR. </a:t>
            </a:r>
            <a:endParaRPr lang="ja-JP" altLang="en-US" dirty="0"/>
          </a:p>
        </p:txBody>
      </p:sp>
      <p:sp>
        <p:nvSpPr>
          <p:cNvPr id="8" name="日付プレースホルダー 7">
            <a:extLst>
              <a:ext uri="{FF2B5EF4-FFF2-40B4-BE49-F238E27FC236}">
                <a16:creationId xmlns:a16="http://schemas.microsoft.com/office/drawing/2014/main" id="{1AAB1308-01F8-2CB3-0BC6-E47628741C7E}"/>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0F0F47BC-87C5-3A02-314F-F07015863268}"/>
              </a:ext>
            </a:extLst>
          </p:cNvPr>
          <p:cNvSpPr>
            <a:spLocks noGrp="1"/>
          </p:cNvSpPr>
          <p:nvPr>
            <p:ph type="sldNum" sz="quarter" idx="12"/>
          </p:nvPr>
        </p:nvSpPr>
        <p:spPr/>
        <p:txBody>
          <a:bodyPr/>
          <a:lstStyle/>
          <a:p>
            <a:fld id="{3BB876C2-8946-444B-B6D9-1B3467709539}" type="slidenum">
              <a:rPr kumimoji="1" lang="ja-JP" altLang="en-US" smtClean="0"/>
              <a:t>97</a:t>
            </a:fld>
            <a:endParaRPr kumimoji="1" lang="ja-JP" altLang="en-US" dirty="0"/>
          </a:p>
        </p:txBody>
      </p:sp>
    </p:spTree>
    <p:extLst>
      <p:ext uri="{BB962C8B-B14F-4D97-AF65-F5344CB8AC3E}">
        <p14:creationId xmlns:p14="http://schemas.microsoft.com/office/powerpoint/2010/main" val="12427953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AD189-E606-262A-68C5-4D896D6FB719}"/>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30C12D8E-0B34-BEF6-02EE-C0BD9B6BA359}"/>
              </a:ext>
            </a:extLst>
          </p:cNvPr>
          <p:cNvSpPr>
            <a:spLocks noGrp="1"/>
          </p:cNvSpPr>
          <p:nvPr>
            <p:ph type="title"/>
          </p:nvPr>
        </p:nvSpPr>
        <p:spPr/>
        <p:txBody>
          <a:bodyPr/>
          <a:lstStyle/>
          <a:p>
            <a:r>
              <a:rPr lang="en-US" altLang="ja-JP" b="1" dirty="0"/>
              <a:t>DeAI</a:t>
            </a:r>
            <a:r>
              <a:rPr lang="ja-JP" altLang="en-US" b="1" dirty="0"/>
              <a:t>としての</a:t>
            </a:r>
            <a:r>
              <a:rPr lang="en-US" altLang="ja-JP" b="1" dirty="0"/>
              <a:t>Numerai</a:t>
            </a:r>
            <a:r>
              <a:rPr lang="ja-JP" altLang="en-US" b="1" dirty="0"/>
              <a:t>の運用コスト</a:t>
            </a:r>
            <a:r>
              <a:rPr lang="en-US" altLang="ja-JP" b="1" dirty="0"/>
              <a:t>:</a:t>
            </a:r>
            <a:r>
              <a:rPr lang="ja-JP" altLang="en-US" b="1" dirty="0"/>
              <a:t>データ、ルール変更</a:t>
            </a:r>
            <a:br>
              <a:rPr lang="en-US" altLang="ja-JP" b="1" dirty="0"/>
            </a:br>
            <a:r>
              <a:rPr lang="en-US" altLang="ja-JP" b="1" dirty="0"/>
              <a:t>Operational Costs of Numerai as DeAI: Data and Rule Changes</a:t>
            </a:r>
            <a:endParaRPr lang="ja-JP" altLang="en-US" b="1" dirty="0"/>
          </a:p>
        </p:txBody>
      </p:sp>
      <p:sp>
        <p:nvSpPr>
          <p:cNvPr id="7" name="コンテンツ プレースホルダー 6">
            <a:extLst>
              <a:ext uri="{FF2B5EF4-FFF2-40B4-BE49-F238E27FC236}">
                <a16:creationId xmlns:a16="http://schemas.microsoft.com/office/drawing/2014/main" id="{673BCDEC-424E-83EF-2A02-B5284AEC386D}"/>
              </a:ext>
            </a:extLst>
          </p:cNvPr>
          <p:cNvSpPr>
            <a:spLocks noGrp="1"/>
          </p:cNvSpPr>
          <p:nvPr>
            <p:ph idx="1"/>
          </p:nvPr>
        </p:nvSpPr>
        <p:spPr>
          <a:xfrm>
            <a:off x="712902" y="4363678"/>
            <a:ext cx="10766196" cy="2260077"/>
          </a:xfrm>
        </p:spPr>
        <p:txBody>
          <a:bodyPr>
            <a:normAutofit fontScale="70000" lnSpcReduction="20000"/>
          </a:bodyPr>
          <a:lstStyle/>
          <a:p>
            <a:pPr marL="0" indent="0">
              <a:buNone/>
            </a:pPr>
            <a:r>
              <a:rPr lang="en-US" altLang="ja-JP" dirty="0"/>
              <a:t>2022</a:t>
            </a:r>
            <a:r>
              <a:rPr lang="ja-JP" altLang="en-US" dirty="0"/>
              <a:t>年以降、</a:t>
            </a:r>
            <a:r>
              <a:rPr lang="en-US" altLang="ja-JP" dirty="0"/>
              <a:t>Numerai</a:t>
            </a:r>
            <a:r>
              <a:rPr lang="ja-JP" altLang="en-US" dirty="0"/>
              <a:t>トーナメントでは、</a:t>
            </a:r>
            <a:r>
              <a:rPr lang="en-US" altLang="ja-JP" dirty="0"/>
              <a:t>4</a:t>
            </a:r>
            <a:r>
              <a:rPr lang="ja-JP" altLang="en-US" dirty="0"/>
              <a:t>四半期連続で同じデータやステーキングルールが適用されたことはありません。</a:t>
            </a:r>
            <a:endParaRPr lang="en-US" altLang="ja-JP" dirty="0"/>
          </a:p>
          <a:p>
            <a:pPr marL="0" indent="0">
              <a:buNone/>
            </a:pPr>
            <a:r>
              <a:rPr lang="ja-JP" altLang="en-US" dirty="0"/>
              <a:t>良い結果を出すために、継続的なデータ、ルールの見直しが必要なようです。</a:t>
            </a:r>
            <a:endParaRPr lang="en-US" altLang="ja-JP" dirty="0"/>
          </a:p>
          <a:p>
            <a:pPr marL="0" indent="0">
              <a:buNone/>
            </a:pPr>
            <a:endParaRPr lang="en-US" altLang="ja-JP" dirty="0"/>
          </a:p>
          <a:p>
            <a:pPr marL="0" indent="0">
              <a:buNone/>
            </a:pPr>
            <a:r>
              <a:rPr lang="en-US" altLang="ja-JP" dirty="0"/>
              <a:t>Since 2022, Numerai Tournament has never had the same data or staking rule for four quarters. </a:t>
            </a:r>
          </a:p>
          <a:p>
            <a:pPr marL="0" indent="0">
              <a:buNone/>
            </a:pPr>
            <a:r>
              <a:rPr lang="en-US" altLang="ja-JP" dirty="0"/>
              <a:t>It seems that continuous review of data and rules is necessary to achieve good results.</a:t>
            </a:r>
            <a:endParaRPr lang="ja-JP" altLang="en-US" dirty="0"/>
          </a:p>
        </p:txBody>
      </p:sp>
      <p:sp>
        <p:nvSpPr>
          <p:cNvPr id="8" name="日付プレースホルダー 7">
            <a:extLst>
              <a:ext uri="{FF2B5EF4-FFF2-40B4-BE49-F238E27FC236}">
                <a16:creationId xmlns:a16="http://schemas.microsoft.com/office/drawing/2014/main" id="{7F4E98E2-89BE-970B-0CAF-8E28772D4102}"/>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D5F42C80-72AA-473B-AAAD-7A971B1F2A46}"/>
              </a:ext>
            </a:extLst>
          </p:cNvPr>
          <p:cNvSpPr>
            <a:spLocks noGrp="1"/>
          </p:cNvSpPr>
          <p:nvPr>
            <p:ph type="sldNum" sz="quarter" idx="12"/>
          </p:nvPr>
        </p:nvSpPr>
        <p:spPr/>
        <p:txBody>
          <a:bodyPr/>
          <a:lstStyle/>
          <a:p>
            <a:fld id="{3BB876C2-8946-444B-B6D9-1B3467709539}" type="slidenum">
              <a:rPr kumimoji="1" lang="ja-JP" altLang="en-US" smtClean="0"/>
              <a:t>98</a:t>
            </a:fld>
            <a:endParaRPr kumimoji="1" lang="ja-JP" altLang="en-US" dirty="0"/>
          </a:p>
        </p:txBody>
      </p:sp>
      <p:graphicFrame>
        <p:nvGraphicFramePr>
          <p:cNvPr id="2" name="表 1">
            <a:extLst>
              <a:ext uri="{FF2B5EF4-FFF2-40B4-BE49-F238E27FC236}">
                <a16:creationId xmlns:a16="http://schemas.microsoft.com/office/drawing/2014/main" id="{0B7245BE-613E-BE11-EF52-AA0AE3FFCE84}"/>
              </a:ext>
            </a:extLst>
          </p:cNvPr>
          <p:cNvGraphicFramePr>
            <a:graphicFrameLocks noGrp="1"/>
          </p:cNvGraphicFramePr>
          <p:nvPr/>
        </p:nvGraphicFramePr>
        <p:xfrm>
          <a:off x="1680393" y="1029052"/>
          <a:ext cx="8180045" cy="2918484"/>
        </p:xfrm>
        <a:graphic>
          <a:graphicData uri="http://schemas.openxmlformats.org/drawingml/2006/table">
            <a:tbl>
              <a:tblPr/>
              <a:tblGrid>
                <a:gridCol w="861647">
                  <a:extLst>
                    <a:ext uri="{9D8B030D-6E8A-4147-A177-3AD203B41FA5}">
                      <a16:colId xmlns:a16="http://schemas.microsoft.com/office/drawing/2014/main" val="3762316477"/>
                    </a:ext>
                  </a:extLst>
                </a:gridCol>
                <a:gridCol w="1242114">
                  <a:extLst>
                    <a:ext uri="{9D8B030D-6E8A-4147-A177-3AD203B41FA5}">
                      <a16:colId xmlns:a16="http://schemas.microsoft.com/office/drawing/2014/main" val="3819664078"/>
                    </a:ext>
                  </a:extLst>
                </a:gridCol>
                <a:gridCol w="1024066">
                  <a:extLst>
                    <a:ext uri="{9D8B030D-6E8A-4147-A177-3AD203B41FA5}">
                      <a16:colId xmlns:a16="http://schemas.microsoft.com/office/drawing/2014/main" val="539024900"/>
                    </a:ext>
                  </a:extLst>
                </a:gridCol>
                <a:gridCol w="1135645">
                  <a:extLst>
                    <a:ext uri="{9D8B030D-6E8A-4147-A177-3AD203B41FA5}">
                      <a16:colId xmlns:a16="http://schemas.microsoft.com/office/drawing/2014/main" val="1847589096"/>
                    </a:ext>
                  </a:extLst>
                </a:gridCol>
                <a:gridCol w="1119021">
                  <a:extLst>
                    <a:ext uri="{9D8B030D-6E8A-4147-A177-3AD203B41FA5}">
                      <a16:colId xmlns:a16="http://schemas.microsoft.com/office/drawing/2014/main" val="2320565579"/>
                    </a:ext>
                  </a:extLst>
                </a:gridCol>
                <a:gridCol w="2797552">
                  <a:extLst>
                    <a:ext uri="{9D8B030D-6E8A-4147-A177-3AD203B41FA5}">
                      <a16:colId xmlns:a16="http://schemas.microsoft.com/office/drawing/2014/main" val="1900993927"/>
                    </a:ext>
                  </a:extLst>
                </a:gridCol>
              </a:tblGrid>
              <a:tr h="555973">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Data Changes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Date</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Staking</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Affected 13F-HR/Reporting Date</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Affected 13F-HR/Filing Date</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Description</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B3E1"/>
                    </a:solidFill>
                  </a:tcPr>
                </a:tc>
                <a:extLst>
                  <a:ext uri="{0D108BD9-81ED-4DB2-BD59-A6C34878D82A}">
                    <a16:rowId xmlns:a16="http://schemas.microsoft.com/office/drawing/2014/main" val="339353212"/>
                  </a:ext>
                </a:extLst>
              </a:tr>
              <a:tr h="185324">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April 2022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TC</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2022-12-31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2023-02-14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Using V4 Data until 2023-11-30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4979894"/>
                  </a:ext>
                </a:extLst>
              </a:tr>
              <a:tr h="185324">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December 2022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2022-12-31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2023-02-14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416344"/>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2023-03-31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2023-05-12</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1450797"/>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2023-06-30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2023-08-11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6596560"/>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2023-09-30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2023-11-13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Using V4.1 Data until 2023-08-31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2544404"/>
                  </a:ext>
                </a:extLst>
              </a:tr>
              <a:tr h="185324">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September 2023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2023-09-30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2023-11-13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7838640"/>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2023-12-31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2024-02-14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3551114"/>
                  </a:ext>
                </a:extLst>
              </a:tr>
              <a:tr h="492709">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January 2024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MMC staking starts Jan 2, 2024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2024-03-31</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2024-05-15</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1538121"/>
                  </a:ext>
                </a:extLst>
              </a:tr>
              <a:tr h="185324">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a:noFill/>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2024-06-30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2024-08-14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0833760"/>
                  </a:ext>
                </a:extLst>
              </a:tr>
              <a:tr h="370649">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V5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September 13, 2024</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2024-09-30?</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2024-11-13?</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Expands the dataset Universe to include more useful stocks.</a:t>
                      </a:r>
                    </a:p>
                  </a:txBody>
                  <a:tcPr marL="6350" marR="6350" marT="635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9208953"/>
                  </a:ext>
                </a:extLst>
              </a:tr>
            </a:tbl>
          </a:graphicData>
        </a:graphic>
      </p:graphicFrame>
      <p:sp>
        <p:nvSpPr>
          <p:cNvPr id="4" name="テキスト ボックス 3">
            <a:extLst>
              <a:ext uri="{FF2B5EF4-FFF2-40B4-BE49-F238E27FC236}">
                <a16:creationId xmlns:a16="http://schemas.microsoft.com/office/drawing/2014/main" id="{6B956C28-1203-7CA7-3AC3-FB50077B865B}"/>
              </a:ext>
            </a:extLst>
          </p:cNvPr>
          <p:cNvSpPr txBox="1"/>
          <p:nvPr/>
        </p:nvSpPr>
        <p:spPr>
          <a:xfrm>
            <a:off x="1602557" y="3996499"/>
            <a:ext cx="4408579" cy="246221"/>
          </a:xfrm>
          <a:prstGeom prst="rect">
            <a:avLst/>
          </a:prstGeom>
          <a:noFill/>
        </p:spPr>
        <p:txBody>
          <a:bodyPr wrap="none" rtlCol="0">
            <a:spAutoFit/>
          </a:bodyPr>
          <a:lstStyle/>
          <a:p>
            <a:r>
              <a:rPr lang="en-US" altLang="ja-JP" sz="1000" b="0" i="0" dirty="0">
                <a:effectLst/>
                <a:latin typeface="Roboto" panose="02000000000000000000" pitchFamily="2" charset="0"/>
                <a:hlinkClick r:id="rId2"/>
              </a:rPr>
              <a:t>https://mq-1.blogspot.com/2024/08/analysis-of-numerai-13f-hr-from.html</a:t>
            </a:r>
            <a:endParaRPr kumimoji="1" lang="ja-JP" altLang="en-US" sz="1000" dirty="0"/>
          </a:p>
        </p:txBody>
      </p:sp>
    </p:spTree>
    <p:extLst>
      <p:ext uri="{BB962C8B-B14F-4D97-AF65-F5344CB8AC3E}">
        <p14:creationId xmlns:p14="http://schemas.microsoft.com/office/powerpoint/2010/main" val="2234811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E70A0-6D05-0AB6-3930-D2B954D22DF2}"/>
            </a:ext>
          </a:extLst>
        </p:cNvPr>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C7EBD6E7-68B5-0D08-3B7E-5F8666784D1D}"/>
              </a:ext>
            </a:extLst>
          </p:cNvPr>
          <p:cNvSpPr>
            <a:spLocks noGrp="1"/>
          </p:cNvSpPr>
          <p:nvPr>
            <p:ph idx="1"/>
          </p:nvPr>
        </p:nvSpPr>
        <p:spPr>
          <a:xfrm>
            <a:off x="1200326" y="990692"/>
            <a:ext cx="4457529" cy="295985"/>
          </a:xfrm>
        </p:spPr>
        <p:txBody>
          <a:bodyPr>
            <a:normAutofit/>
          </a:bodyPr>
          <a:lstStyle/>
          <a:p>
            <a:pPr marL="0" indent="0">
              <a:buNone/>
            </a:pPr>
            <a:r>
              <a:rPr lang="en-US" altLang="ja-JP" sz="1200" b="0" i="0" dirty="0">
                <a:solidFill>
                  <a:srgbClr val="000000"/>
                </a:solidFill>
                <a:effectLst/>
                <a:latin typeface="ui-sans-serif"/>
                <a:hlinkClick r:id="rId2"/>
              </a:rPr>
              <a:t>https://x.com/richardcraib/status/1912877741885567461</a:t>
            </a:r>
            <a:endParaRPr lang="en-US" altLang="ja-JP" dirty="0"/>
          </a:p>
        </p:txBody>
      </p:sp>
      <p:sp>
        <p:nvSpPr>
          <p:cNvPr id="8" name="日付プレースホルダー 7">
            <a:extLst>
              <a:ext uri="{FF2B5EF4-FFF2-40B4-BE49-F238E27FC236}">
                <a16:creationId xmlns:a16="http://schemas.microsoft.com/office/drawing/2014/main" id="{18747D53-DFF0-2286-18CE-4813FBCB2AC9}"/>
              </a:ext>
            </a:extLst>
          </p:cNvPr>
          <p:cNvSpPr>
            <a:spLocks noGrp="1"/>
          </p:cNvSpPr>
          <p:nvPr>
            <p:ph type="dt" sz="half" idx="10"/>
          </p:nvPr>
        </p:nvSpPr>
        <p:spPr/>
        <p:txBody>
          <a:bodyPr/>
          <a:lstStyle/>
          <a:p>
            <a:fld id="{9F83FF13-C9C0-4D3F-83B9-11F303287116}" type="datetime1">
              <a:rPr kumimoji="1" lang="ja-JP" altLang="en-US" smtClean="0"/>
              <a:t>2025/6/1</a:t>
            </a:fld>
            <a:endParaRPr kumimoji="1" lang="ja-JP" altLang="en-US" dirty="0"/>
          </a:p>
        </p:txBody>
      </p:sp>
      <p:sp>
        <p:nvSpPr>
          <p:cNvPr id="9" name="スライド番号プレースホルダー 8">
            <a:extLst>
              <a:ext uri="{FF2B5EF4-FFF2-40B4-BE49-F238E27FC236}">
                <a16:creationId xmlns:a16="http://schemas.microsoft.com/office/drawing/2014/main" id="{4EE89096-D38F-4886-D769-711949245466}"/>
              </a:ext>
            </a:extLst>
          </p:cNvPr>
          <p:cNvSpPr>
            <a:spLocks noGrp="1"/>
          </p:cNvSpPr>
          <p:nvPr>
            <p:ph type="sldNum" sz="quarter" idx="12"/>
          </p:nvPr>
        </p:nvSpPr>
        <p:spPr/>
        <p:txBody>
          <a:bodyPr/>
          <a:lstStyle/>
          <a:p>
            <a:fld id="{3BB876C2-8946-444B-B6D9-1B3467709539}" type="slidenum">
              <a:rPr kumimoji="1" lang="ja-JP" altLang="en-US" smtClean="0"/>
              <a:t>99</a:t>
            </a:fld>
            <a:endParaRPr kumimoji="1" lang="ja-JP" altLang="en-US" dirty="0"/>
          </a:p>
        </p:txBody>
      </p:sp>
      <p:sp>
        <p:nvSpPr>
          <p:cNvPr id="12" name="タイトル 11">
            <a:extLst>
              <a:ext uri="{FF2B5EF4-FFF2-40B4-BE49-F238E27FC236}">
                <a16:creationId xmlns:a16="http://schemas.microsoft.com/office/drawing/2014/main" id="{62F88F8E-43FB-EBDF-33C8-1CDA994B0EA0}"/>
              </a:ext>
            </a:extLst>
          </p:cNvPr>
          <p:cNvSpPr>
            <a:spLocks noGrp="1"/>
          </p:cNvSpPr>
          <p:nvPr>
            <p:ph type="title"/>
          </p:nvPr>
        </p:nvSpPr>
        <p:spPr/>
        <p:txBody>
          <a:bodyPr>
            <a:normAutofit/>
          </a:bodyPr>
          <a:lstStyle/>
          <a:p>
            <a:r>
              <a:rPr lang="en-US" altLang="ja-JP" b="1" dirty="0"/>
              <a:t>Numerai is urgently hiring AGI engineers! </a:t>
            </a:r>
            <a:r>
              <a:rPr lang="ja-JP" altLang="en-US" b="1" dirty="0"/>
              <a:t>🚀</a:t>
            </a:r>
            <a:br>
              <a:rPr lang="en-US" altLang="ja-JP" b="1" dirty="0"/>
            </a:br>
            <a:r>
              <a:rPr lang="ja-JP" altLang="en-US" b="1" dirty="0"/>
              <a:t>　</a:t>
            </a:r>
            <a:r>
              <a:rPr lang="en-US" altLang="ja-JP" sz="2400" b="1" dirty="0"/>
              <a:t>Are Human Contestants Still Needed?</a:t>
            </a:r>
            <a:endParaRPr lang="ja-JP" altLang="en-US" b="1" dirty="0"/>
          </a:p>
        </p:txBody>
      </p:sp>
      <p:pic>
        <p:nvPicPr>
          <p:cNvPr id="13" name="図 12">
            <a:extLst>
              <a:ext uri="{FF2B5EF4-FFF2-40B4-BE49-F238E27FC236}">
                <a16:creationId xmlns:a16="http://schemas.microsoft.com/office/drawing/2014/main" id="{0AF4EBE6-A7B5-2D4D-8864-9D6A05CCCDF5}"/>
              </a:ext>
            </a:extLst>
          </p:cNvPr>
          <p:cNvPicPr>
            <a:picLocks noChangeAspect="1"/>
          </p:cNvPicPr>
          <p:nvPr/>
        </p:nvPicPr>
        <p:blipFill>
          <a:blip r:embed="rId3"/>
          <a:stretch>
            <a:fillRect/>
          </a:stretch>
        </p:blipFill>
        <p:spPr>
          <a:xfrm>
            <a:off x="1458952" y="1281108"/>
            <a:ext cx="9274095" cy="50308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60089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TotalTime>
  <Words>6337</Words>
  <Application>Microsoft Office PowerPoint</Application>
  <PresentationFormat>ワイド画面</PresentationFormat>
  <Paragraphs>825</Paragraphs>
  <Slides>103</Slides>
  <Notes>12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103</vt:i4>
      </vt:variant>
    </vt:vector>
  </HeadingPairs>
  <TitlesOfParts>
    <vt:vector size="112" baseType="lpstr">
      <vt:lpstr>HG創英角ﾎﾟｯﾌﾟ体</vt:lpstr>
      <vt:lpstr>ＭＳ Ｐゴシック</vt:lpstr>
      <vt:lpstr>ui-sans-serif</vt:lpstr>
      <vt:lpstr>游ゴシック</vt:lpstr>
      <vt:lpstr>游ゴシック Light</vt:lpstr>
      <vt:lpstr>Arial</vt:lpstr>
      <vt:lpstr>Cascadia Code SemiBold</vt:lpstr>
      <vt:lpstr>Roboto</vt:lpstr>
      <vt:lpstr>Office テーマ</vt:lpstr>
      <vt:lpstr>Numerai as Decentralized AI: Insights from 13F-HR and Operational Costs</vt:lpstr>
      <vt:lpstr>Disclaimer</vt:lpstr>
      <vt:lpstr>Summary</vt:lpstr>
      <vt:lpstr>Numerai as Decentralized AI Revisiting the Paper: Advances in Financial Machine Learning-Numerai’s Tournament If you already know this paper, just let it go.  Lopez de Prado, M. (2019). Advances in Financial Machine Learning: Numerai‘s Tournament. Cornell University - Operations Research &amp; Industrial Engineering; Abu Dhabi Investment Authority; True Positive Technologies.  Retrieved from https://papers.ssrn.com/sol3/papers.cfm?abstract_id=3478927 </vt:lpstr>
      <vt:lpstr>Numerai as Decentralized AI</vt:lpstr>
      <vt:lpstr>Numerai and Stakeholders</vt:lpstr>
      <vt:lpstr>Advances in Financial Machine Learning: Numerai‘s Tournament</vt:lpstr>
      <vt:lpstr>The Handicaps to Modern Quantitative Research</vt:lpstr>
      <vt:lpstr>The Handicaps to Modern Quantitative Research:Silo</vt:lpstr>
      <vt:lpstr>The Handicaps to Modern Quantitative Research: CrowdSourced Resarch</vt:lpstr>
      <vt:lpstr>The Handicaps to Modern Quantitative Research:Handicap of Silo</vt:lpstr>
      <vt:lpstr>The Handicaps to Modern Quantitative Research: Tournament</vt:lpstr>
      <vt:lpstr> Can I analyze the characteristics of Numerai from 13F-HR?</vt:lpstr>
      <vt:lpstr>13F-HR</vt:lpstr>
      <vt:lpstr>Numerai Hedge Fund Holdings and Performance</vt:lpstr>
      <vt:lpstr>Long Position Assets Under Management (Quarterly)</vt:lpstr>
      <vt:lpstr>Performance in 2024</vt:lpstr>
      <vt:lpstr>Changes in the Number of Holdings</vt:lpstr>
      <vt:lpstr>Progress of Diversified Investment Strategy</vt:lpstr>
      <vt:lpstr>Progress of Diversified Investment Strategy 2022/12~2024/12 </vt:lpstr>
      <vt:lpstr>Progress of Diversified Investment Strategy 2022/12~2024/12 </vt:lpstr>
      <vt:lpstr>Progress of Diversified Investment Strategy 2022/12~2024/12 </vt:lpstr>
      <vt:lpstr>Long Position Assets Under Management (Quarterly)</vt:lpstr>
      <vt:lpstr>Progress of Diversified Investment Strategy 2022/12~2024/12 </vt:lpstr>
      <vt:lpstr>Progress of Diversified Investment Strategy 2023-07~ 2023-09</vt:lpstr>
      <vt:lpstr>Progress of Diversified Investment Strategy 2022/12~2024/12 </vt:lpstr>
      <vt:lpstr>Progress of Diversified Investment Strategy 2022/12~2024/12 </vt:lpstr>
      <vt:lpstr>Progress of Diversified Investment Strategy 2022/12~2024/12 </vt:lpstr>
      <vt:lpstr>Progress of Diversified Investment Strategy 2022/12~2024/12 </vt:lpstr>
      <vt:lpstr>Progress of Diversified Investment Strategy 2022/12~2024/12 </vt:lpstr>
      <vt:lpstr>分散投資戦略の進展 2022/12~2024/12 Progress of Diversified Investment Strategy 2022/12~2024/12 </vt:lpstr>
      <vt:lpstr>The operational costs of Numerai as a DeAI</vt:lpstr>
      <vt:lpstr>Operational Costs of Numerai as DeAI: New Contestant Entry and Retention</vt:lpstr>
      <vt:lpstr>Operational Costs of Numerai as DeAI: Data and Rule Changes</vt:lpstr>
      <vt:lpstr>Numerai is urgently hiring AGI engineers! 🚀 　Are Human Contestants Still Needed?</vt:lpstr>
      <vt:lpstr>Operational Costs of Numerai as DeAI: Data and Rule Changes</vt:lpstr>
      <vt:lpstr>Conclusion</vt:lpstr>
      <vt:lpstr>Thanks</vt:lpstr>
      <vt:lpstr>Discussion &amp; Q&amp;A Summary</vt:lpstr>
      <vt:lpstr>Discussion &amp; Q&amp;A Summary</vt:lpstr>
      <vt:lpstr>Discussion &amp; Q&amp;A Summary</vt:lpstr>
      <vt:lpstr>Unpresented Materials from Decentralized AI Day (Tokyo)</vt:lpstr>
      <vt:lpstr>Balancing Diversification and Concentrated Investment</vt:lpstr>
      <vt:lpstr>Balancing Diversification and Concentrated Investment</vt:lpstr>
      <vt:lpstr>Performance of Outlier Positions with Large Allocations</vt:lpstr>
      <vt:lpstr>Performance of Outlier Positions with Large Allocations</vt:lpstr>
      <vt:lpstr>Performance of Outlier Positions with Large Allocations</vt:lpstr>
      <vt:lpstr>PACCAR INC</vt:lpstr>
      <vt:lpstr>PERFORMANCE FOOD GROUP CO</vt:lpstr>
      <vt:lpstr>CLEAR SECURE INC</vt:lpstr>
      <vt:lpstr>EMERSON ELEC CO</vt:lpstr>
      <vt:lpstr>ELASTIC N V</vt:lpstr>
      <vt:lpstr>Thoughts</vt:lpstr>
      <vt:lpstr>Trends in Turnover Ratio</vt:lpstr>
      <vt:lpstr>Trends in Turnover Ratio</vt:lpstr>
      <vt:lpstr>Trends in Turnover Ratio</vt:lpstr>
      <vt:lpstr>Trends in Turnover Ratio</vt:lpstr>
      <vt:lpstr>Trends in Turnover Ratio</vt:lpstr>
      <vt:lpstr>Contacts</vt:lpstr>
      <vt:lpstr>  DeAIとしてのNumerai：13F-HRの分析と運用コストについて  Numerai as Decentralized AI: Insights from 13F-HR and Operational Costs</vt:lpstr>
      <vt:lpstr>免責事項 Disclaimer</vt:lpstr>
      <vt:lpstr>ご理解いただきたいこと Things to Understand</vt:lpstr>
      <vt:lpstr>概要 Summary</vt:lpstr>
      <vt:lpstr>Decentralized AIとしてのNumerai 論文「Advances in Financial Machine Learning:Numerai‘s Tournament」を再読  Numerai as Decentralized AI Revisiting the Paper: Advances in Financial Machine Learning-Numerai’s Tournament If you already know this paper, just let it go.  Lopez de Prado, M. (2019). Advances in Financial Machine Learning: Numerai‘s Tournament. Cornell University - Operations Research &amp; Industrial Engineering; Abu Dhabi Investment Authority; True Positive Technologies.  Retrieved from https://papers.ssrn.com/sol3/papers.cfm?abstract_id=3478927 </vt:lpstr>
      <vt:lpstr>Decentralized AIとしてのNumerai Numerai as Decentralized AI</vt:lpstr>
      <vt:lpstr>Numeraiとステークホルダ Numerai and Stakeholders</vt:lpstr>
      <vt:lpstr>Advances in Financial Machine Learning: Numerai‘s Tournament</vt:lpstr>
      <vt:lpstr>Advances in Financial Machine Learning: Numerai‘s Tournament</vt:lpstr>
      <vt:lpstr>現代のクオンツリサーチにおける障害 The Handicaps to Modern Quantitative Research</vt:lpstr>
      <vt:lpstr>現代のクオンツリサーチにおける障害 The Handicaps to Modern Quantitative Research:Silo</vt:lpstr>
      <vt:lpstr>現代のクオンツリサーチにおける障害 The Handicaps to Modern Quantitative Research:CrowdSourced Resarch</vt:lpstr>
      <vt:lpstr>現代のクオンツリサーチにおける障害:Silo型の課題 The Handicaps to Modern Quantitative Research:Handicap of Silo</vt:lpstr>
      <vt:lpstr>現代のクオンツリサーチにおける障害:Tournament型による解決 The Handicaps to Modern Quantitative Research:Tournament</vt:lpstr>
      <vt:lpstr>Numeraiの特徴を13F-HRから読み解くことができるか？  Can I analyze the characteristics of Numerai from 13F-HR?</vt:lpstr>
      <vt:lpstr>13F-HR</vt:lpstr>
      <vt:lpstr>13F-HR</vt:lpstr>
      <vt:lpstr>Numeraiヘッジファンドの保有銘柄、パフォーマンス Numerai Hedge Fund Holdings and Performance</vt:lpstr>
      <vt:lpstr>ロングポジションの運用資産残高　四半期毎 Long Position Assets Under Management (Quarterly)</vt:lpstr>
      <vt:lpstr>2024年のパフォーマンス　 Performance in 2024</vt:lpstr>
      <vt:lpstr>保有銘柄数の変化</vt:lpstr>
      <vt:lpstr>Changes in the Number of Holdings</vt:lpstr>
      <vt:lpstr>分散投資戦略の進展 Progress of Diversified Investment Strategy</vt:lpstr>
      <vt:lpstr>Progress of Diversified Investment Strategy 2022/12~2024/12 </vt:lpstr>
      <vt:lpstr>Progress of Diversified Investment Strategy 2022/12~2024/12 </vt:lpstr>
      <vt:lpstr>Progress of Diversified Investment Strategy 2022/12~2024/12 </vt:lpstr>
      <vt:lpstr>ロングポジションの運用資産残高　四半期毎 Long Position Assets Under Management (Quarterly)</vt:lpstr>
      <vt:lpstr>Progress of Diversified Investment Strategy 2022/12~2024/12 </vt:lpstr>
      <vt:lpstr>分散投資戦略の進展 2023-07 ~ 2023-09 Progress of Diversified Investment Strategy 2023-07~ 2023-09</vt:lpstr>
      <vt:lpstr>Progress of Diversified Investment Strategy 2022/12~2024/12 </vt:lpstr>
      <vt:lpstr>Progress of Diversified Investment Strategy 2022/12~2024/12 </vt:lpstr>
      <vt:lpstr>Progress of Diversified Investment Strategy 2022/12~2024/12 </vt:lpstr>
      <vt:lpstr>Progress of Diversified Investment Strategy 2022/12~2024/12 </vt:lpstr>
      <vt:lpstr>Progress of Diversified Investment Strategy 2022/12~2024/12 </vt:lpstr>
      <vt:lpstr>分散投資戦略の進展 2022/12~2024/12 Progress of Diversified Investment Strategy 2022/12~2024/12 </vt:lpstr>
      <vt:lpstr>DeAIとしてのNumeraiの運用コスト  The operational costs of Numerai as a DeAI</vt:lpstr>
      <vt:lpstr>DeAIとしてのNumeraiの運用コスト:参加者の新規参入と離反防止</vt:lpstr>
      <vt:lpstr>Operational Costs of Numerai as DeAI: New Contestant Entry and Retention</vt:lpstr>
      <vt:lpstr>DeAIとしてのNumeraiの運用コスト:データ、ルール変更 Operational Costs of Numerai as DeAI: Data and Rule Changes</vt:lpstr>
      <vt:lpstr>Numerai is urgently hiring AGI engineers! 🚀 　Are Human Contestants Still Needed?</vt:lpstr>
      <vt:lpstr>DeAIとしてのNumeraiの運用コスト:データ、ルール変更 Operational Costs of Numerai as DeAI: Data and Rule Changes</vt:lpstr>
      <vt:lpstr>結論</vt:lpstr>
      <vt:lpstr>Thanks</vt:lpstr>
      <vt:lpstr>Contacts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小田正城</dc:creator>
  <cp:lastModifiedBy>正城 小田</cp:lastModifiedBy>
  <cp:revision>27</cp:revision>
  <cp:lastPrinted>2025-05-04T09:49:52Z</cp:lastPrinted>
  <dcterms:created xsi:type="dcterms:W3CDTF">2025-04-27T11:46:18Z</dcterms:created>
  <dcterms:modified xsi:type="dcterms:W3CDTF">2025-06-01T08:25:51Z</dcterms:modified>
</cp:coreProperties>
</file>